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6" r:id="rId2"/>
    <p:sldId id="257" r:id="rId3"/>
    <p:sldId id="258" r:id="rId4"/>
    <p:sldId id="259" r:id="rId5"/>
    <p:sldId id="260" r:id="rId6"/>
    <p:sldId id="262" r:id="rId7"/>
    <p:sldId id="263" r:id="rId8"/>
    <p:sldId id="261" r:id="rId9"/>
    <p:sldId id="264" r:id="rId10"/>
    <p:sldId id="305" r:id="rId11"/>
    <p:sldId id="296" r:id="rId12"/>
    <p:sldId id="265" r:id="rId13"/>
    <p:sldId id="266" r:id="rId14"/>
    <p:sldId id="267" r:id="rId15"/>
    <p:sldId id="268" r:id="rId16"/>
    <p:sldId id="269" r:id="rId17"/>
    <p:sldId id="270" r:id="rId18"/>
    <p:sldId id="271" r:id="rId19"/>
    <p:sldId id="272" r:id="rId20"/>
    <p:sldId id="273" r:id="rId21"/>
    <p:sldId id="276" r:id="rId22"/>
    <p:sldId id="277" r:id="rId23"/>
    <p:sldId id="274" r:id="rId24"/>
    <p:sldId id="278" r:id="rId25"/>
    <p:sldId id="301" r:id="rId26"/>
    <p:sldId id="303" r:id="rId27"/>
    <p:sldId id="302" r:id="rId28"/>
    <p:sldId id="275"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7" r:id="rId47"/>
    <p:sldId id="298" r:id="rId48"/>
    <p:sldId id="299" r:id="rId49"/>
    <p:sldId id="300" r:id="rId50"/>
    <p:sldId id="304"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841" autoAdjust="0"/>
  </p:normalViewPr>
  <p:slideViewPr>
    <p:cSldViewPr snapToGrid="0">
      <p:cViewPr varScale="1">
        <p:scale>
          <a:sx n="54" d="100"/>
          <a:sy n="54" d="100"/>
        </p:scale>
        <p:origin x="504" y="60"/>
      </p:cViewPr>
      <p:guideLst/>
    </p:cSldViewPr>
  </p:slideViewPr>
  <p:outlineViewPr>
    <p:cViewPr>
      <p:scale>
        <a:sx n="33" d="100"/>
        <a:sy n="33" d="100"/>
      </p:scale>
      <p:origin x="0" y="-11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F43D7-6846-4709-A668-1E4DD60FE06F}" type="datetimeFigureOut">
              <a:rPr lang="en-US" smtClean="0"/>
              <a:t>9/10/2015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D2CD1-3FB7-455E-B2C8-51C8930A6093}" type="slidenum">
              <a:rPr lang="en-US" smtClean="0"/>
              <a:t>‹#›</a:t>
            </a:fld>
            <a:endParaRPr lang="en-US"/>
          </a:p>
        </p:txBody>
      </p:sp>
    </p:spTree>
    <p:extLst>
      <p:ext uri="{BB962C8B-B14F-4D97-AF65-F5344CB8AC3E}">
        <p14:creationId xmlns:p14="http://schemas.microsoft.com/office/powerpoint/2010/main" val="262156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Hyperkeratosis:</a:t>
            </a:r>
            <a:r>
              <a:rPr lang="en-US" baseline="0" dirty="0" smtClean="0"/>
              <a:t> ‘dew drops on a dusty road’</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6</a:t>
            </a:fld>
            <a:endParaRPr lang="en-US"/>
          </a:p>
        </p:txBody>
      </p:sp>
    </p:spTree>
    <p:extLst>
      <p:ext uri="{BB962C8B-B14F-4D97-AF65-F5344CB8AC3E}">
        <p14:creationId xmlns:p14="http://schemas.microsoft.com/office/powerpoint/2010/main" val="49865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1" dirty="0" smtClean="0"/>
              <a:t>semiconductor</a:t>
            </a:r>
            <a:r>
              <a:rPr lang="en-US" dirty="0" smtClean="0"/>
              <a:t> production, </a:t>
            </a:r>
            <a:r>
              <a:rPr lang="en-US" b="1" dirty="0" smtClean="0"/>
              <a:t>doping</a:t>
            </a:r>
            <a:r>
              <a:rPr lang="en-US" dirty="0" smtClean="0"/>
              <a:t> intentionally introduces impurities into an extremely pure (also referred to as intrinsic) </a:t>
            </a:r>
            <a:r>
              <a:rPr lang="en-US" b="1" dirty="0" smtClean="0"/>
              <a:t>semiconductor</a:t>
            </a:r>
            <a:r>
              <a:rPr lang="en-US" dirty="0" smtClean="0"/>
              <a:t> for the purpose of modulating its electrical properties. The impurities are dependent upon the type of </a:t>
            </a:r>
            <a:r>
              <a:rPr lang="en-US" b="1" dirty="0" smtClean="0"/>
              <a:t>semiconductor</a:t>
            </a:r>
            <a:r>
              <a:rPr lang="en-US" dirty="0" smtClean="0"/>
              <a:t>.</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21</a:t>
            </a:fld>
            <a:endParaRPr lang="en-US"/>
          </a:p>
        </p:txBody>
      </p:sp>
    </p:spTree>
    <p:extLst>
      <p:ext uri="{BB962C8B-B14F-4D97-AF65-F5344CB8AC3E}">
        <p14:creationId xmlns:p14="http://schemas.microsoft.com/office/powerpoint/2010/main" val="36050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Arsine gas is a hemolytic poison in both acute and chronic exposure.  Hemolysis can take about 24 hours to appear – headache, nausea, abdominal pain and hematuria</a:t>
            </a:r>
            <a:r>
              <a:rPr lang="en-US" baseline="0" dirty="0" smtClean="0"/>
              <a:t> usually occur first. </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22</a:t>
            </a:fld>
            <a:endParaRPr lang="en-US"/>
          </a:p>
        </p:txBody>
      </p:sp>
    </p:spTree>
    <p:extLst>
      <p:ext uri="{BB962C8B-B14F-4D97-AF65-F5344CB8AC3E}">
        <p14:creationId xmlns:p14="http://schemas.microsoft.com/office/powerpoint/2010/main" val="326726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Fowler's solution, also known as "Liquor </a:t>
            </a:r>
            <a:r>
              <a:rPr lang="en-US" dirty="0" err="1" smtClean="0"/>
              <a:t>Potassii</a:t>
            </a:r>
            <a:r>
              <a:rPr lang="en-US" dirty="0" smtClean="0"/>
              <a:t> </a:t>
            </a:r>
            <a:r>
              <a:rPr lang="en-US" dirty="0" err="1" smtClean="0"/>
              <a:t>Arenitis</a:t>
            </a:r>
            <a:r>
              <a:rPr lang="en-US" dirty="0" smtClean="0"/>
              <a:t>," Kali </a:t>
            </a:r>
            <a:r>
              <a:rPr lang="en-US" dirty="0" err="1" smtClean="0"/>
              <a:t>Arsenicosum</a:t>
            </a:r>
            <a:r>
              <a:rPr lang="en-US" dirty="0" smtClean="0"/>
              <a:t>, or Kali </a:t>
            </a:r>
            <a:r>
              <a:rPr lang="en-US" dirty="0" err="1" smtClean="0"/>
              <a:t>arseniatum</a:t>
            </a:r>
            <a:r>
              <a:rPr lang="en-US" dirty="0" smtClean="0"/>
              <a:t>, is a 1% solution of potassium </a:t>
            </a:r>
            <a:r>
              <a:rPr lang="en-US" dirty="0" err="1" smtClean="0"/>
              <a:t>arsenite</a:t>
            </a:r>
            <a:r>
              <a:rPr lang="en-US" dirty="0" smtClean="0"/>
              <a:t>, KH2AsO3. A Dr. Fowler of Stafford, England proposed its use in 1786 as a substitute for a patented medicine, "tasteless ague drop." It was prescribed in the United States until the late 1950s for a range of ailments including malaria, chorea, and syphilis.</a:t>
            </a:r>
          </a:p>
          <a:p>
            <a:r>
              <a:rPr lang="en-US" dirty="0" smtClean="0"/>
              <a:t>Documented side effects of treatment with Fowler's solution include:</a:t>
            </a:r>
          </a:p>
          <a:p>
            <a:r>
              <a:rPr lang="en-US" dirty="0" smtClean="0"/>
              <a:t>cirrhosis of the liver</a:t>
            </a:r>
          </a:p>
          <a:p>
            <a:r>
              <a:rPr lang="en-US" dirty="0" smtClean="0"/>
              <a:t>idiopathic portal hypertension</a:t>
            </a:r>
          </a:p>
          <a:p>
            <a:r>
              <a:rPr lang="en-US" dirty="0" smtClean="0"/>
              <a:t>urinary bladder cancer</a:t>
            </a:r>
          </a:p>
          <a:p>
            <a:r>
              <a:rPr lang="en-US" dirty="0" smtClean="0"/>
              <a:t>skin cancers</a:t>
            </a:r>
          </a:p>
          <a:p>
            <a:r>
              <a:rPr lang="en-US" dirty="0" err="1" smtClean="0"/>
              <a:t>Salvarsan</a:t>
            </a:r>
            <a:r>
              <a:rPr lang="en-US" baseline="0" dirty="0" smtClean="0"/>
              <a:t> – used to treat syphilis and psoriasis</a:t>
            </a:r>
          </a:p>
          <a:p>
            <a:r>
              <a:rPr lang="en-US" baseline="0" dirty="0" err="1" smtClean="0"/>
              <a:t>Kushtay</a:t>
            </a:r>
            <a:r>
              <a:rPr lang="en-US" baseline="0" dirty="0" smtClean="0"/>
              <a:t>: used in some Asian cultures to cure various sexual disorders: a tonic</a:t>
            </a:r>
          </a:p>
          <a:p>
            <a:endParaRPr lang="en-US" dirty="0" smtClean="0"/>
          </a:p>
          <a:p>
            <a:r>
              <a:rPr lang="en-US" dirty="0" smtClean="0"/>
              <a:t>In the general population, the main</a:t>
            </a:r>
            <a:r>
              <a:rPr lang="en-US" baseline="0" dirty="0" smtClean="0"/>
              <a:t> route of As exposure is through food and water: meat, fish, poultry contribute about 80% of daily intake which has mean of 50 mcg/day in US (range 8-104 </a:t>
            </a:r>
            <a:r>
              <a:rPr lang="en-US" baseline="0" dirty="0" err="1" smtClean="0"/>
              <a:t>ug</a:t>
            </a:r>
            <a:r>
              <a:rPr lang="en-US" baseline="0" dirty="0" smtClean="0"/>
              <a:t>/day)</a:t>
            </a:r>
            <a:endParaRPr lang="en-US" dirty="0" smtClean="0"/>
          </a:p>
          <a:p>
            <a:r>
              <a:rPr lang="en-US" dirty="0" smtClean="0"/>
              <a:t>-Groundwater exposure: Bangladesh, Vietnam, US, Germany, Argentina, Chile, Taiwan</a:t>
            </a:r>
            <a:r>
              <a:rPr lang="en-US" baseline="0" dirty="0" smtClean="0"/>
              <a:t>, UK – worse in areas of geothermal activity and where there is arsenical pesticide run off</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23</a:t>
            </a:fld>
            <a:endParaRPr lang="en-US"/>
          </a:p>
        </p:txBody>
      </p:sp>
    </p:spTree>
    <p:extLst>
      <p:ext uri="{BB962C8B-B14F-4D97-AF65-F5344CB8AC3E}">
        <p14:creationId xmlns:p14="http://schemas.microsoft.com/office/powerpoint/2010/main" val="43601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http://monographs.iarc.fr/ENG/Monographs/vol84/</a:t>
            </a:r>
            <a:endParaRPr lang="en-US"/>
          </a:p>
        </p:txBody>
      </p:sp>
      <p:sp>
        <p:nvSpPr>
          <p:cNvPr id="4" name="Slide Number Placeholder 3"/>
          <p:cNvSpPr>
            <a:spLocks noGrp="1"/>
          </p:cNvSpPr>
          <p:nvPr>
            <p:ph type="sldNum" sz="quarter" idx="10"/>
          </p:nvPr>
        </p:nvSpPr>
        <p:spPr/>
        <p:txBody>
          <a:bodyPr/>
          <a:lstStyle/>
          <a:p>
            <a:fld id="{4CBD2CD1-3FB7-455E-B2C8-51C8930A6093}" type="slidenum">
              <a:rPr lang="en-US" smtClean="0"/>
              <a:t>24</a:t>
            </a:fld>
            <a:endParaRPr lang="en-US"/>
          </a:p>
        </p:txBody>
      </p:sp>
    </p:spTree>
    <p:extLst>
      <p:ext uri="{BB962C8B-B14F-4D97-AF65-F5344CB8AC3E}">
        <p14:creationId xmlns:p14="http://schemas.microsoft.com/office/powerpoint/2010/main" val="348249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http://www.slideshare.net/mayanksaxenaciv09/arsenic-contamination-of-groundwater?next_slideshow=2</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26</a:t>
            </a:fld>
            <a:endParaRPr lang="en-US"/>
          </a:p>
        </p:txBody>
      </p:sp>
    </p:spTree>
    <p:extLst>
      <p:ext uri="{BB962C8B-B14F-4D97-AF65-F5344CB8AC3E}">
        <p14:creationId xmlns:p14="http://schemas.microsoft.com/office/powerpoint/2010/main" val="927822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http://www.slideshare.net/mayanksaxenaciv09/arsenic-contamination-of-groundwater?next_slideshow=2</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27</a:t>
            </a:fld>
            <a:endParaRPr lang="en-US"/>
          </a:p>
        </p:txBody>
      </p:sp>
    </p:spTree>
    <p:extLst>
      <p:ext uri="{BB962C8B-B14F-4D97-AF65-F5344CB8AC3E}">
        <p14:creationId xmlns:p14="http://schemas.microsoft.com/office/powerpoint/2010/main" val="1645767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a:t>
            </a:r>
            <a:r>
              <a:rPr lang="en-US" baseline="0" dirty="0" smtClean="0"/>
              <a:t> wood: treated with arsenic – used in marine applications, patio decks, recreational structures (playgrounds)</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29</a:t>
            </a:fld>
            <a:endParaRPr lang="en-US"/>
          </a:p>
        </p:txBody>
      </p:sp>
    </p:spTree>
    <p:extLst>
      <p:ext uri="{BB962C8B-B14F-4D97-AF65-F5344CB8AC3E}">
        <p14:creationId xmlns:p14="http://schemas.microsoft.com/office/powerpoint/2010/main" val="136916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CCA treated lumber = </a:t>
            </a:r>
            <a:r>
              <a:rPr lang="en-US" dirty="0" err="1" smtClean="0"/>
              <a:t>chromated</a:t>
            </a:r>
            <a:r>
              <a:rPr lang="en-US" dirty="0" smtClean="0"/>
              <a:t> copper arsenate – hand washing after contacting this wood</a:t>
            </a:r>
            <a:r>
              <a:rPr lang="en-US" baseline="0" dirty="0" smtClean="0"/>
              <a:t> is recommended</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30</a:t>
            </a:fld>
            <a:endParaRPr lang="en-US"/>
          </a:p>
        </p:txBody>
      </p:sp>
    </p:spTree>
    <p:extLst>
      <p:ext uri="{BB962C8B-B14F-4D97-AF65-F5344CB8AC3E}">
        <p14:creationId xmlns:p14="http://schemas.microsoft.com/office/powerpoint/2010/main" val="92518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NHANES:</a:t>
            </a:r>
            <a:r>
              <a:rPr lang="en-US" baseline="0" dirty="0" smtClean="0"/>
              <a:t> National health and nutrition examination survey tested urine in representative sample of US population in 2003-4 – found 62.7% of elevated urine arsenic concentrations over 50 </a:t>
            </a:r>
            <a:r>
              <a:rPr lang="en-US" baseline="0" dirty="0" err="1" smtClean="0"/>
              <a:t>ug</a:t>
            </a:r>
            <a:r>
              <a:rPr lang="en-US" baseline="0" dirty="0" smtClean="0"/>
              <a:t>/L were due to </a:t>
            </a:r>
            <a:r>
              <a:rPr lang="en-US" baseline="0" dirty="0" err="1" smtClean="0"/>
              <a:t>organoarsenicals</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34</a:t>
            </a:fld>
            <a:endParaRPr lang="en-US"/>
          </a:p>
        </p:txBody>
      </p:sp>
    </p:spTree>
    <p:extLst>
      <p:ext uri="{BB962C8B-B14F-4D97-AF65-F5344CB8AC3E}">
        <p14:creationId xmlns:p14="http://schemas.microsoft.com/office/powerpoint/2010/main" val="2957583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Minutes to hours after exposure: profound, often hemorrhagic gastroenteritis</a:t>
            </a:r>
            <a:r>
              <a:rPr lang="en-US" baseline="0" dirty="0" smtClean="0"/>
              <a:t> – may last a few days – requires symptomatic care</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36</a:t>
            </a:fld>
            <a:endParaRPr lang="en-US"/>
          </a:p>
        </p:txBody>
      </p:sp>
    </p:spTree>
    <p:extLst>
      <p:ext uri="{BB962C8B-B14F-4D97-AF65-F5344CB8AC3E}">
        <p14:creationId xmlns:p14="http://schemas.microsoft.com/office/powerpoint/2010/main" val="322432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Irregularly</a:t>
            </a:r>
            <a:r>
              <a:rPr lang="en-US" baseline="0" dirty="0" smtClean="0"/>
              <a:t> shaped areas of hyperkeratotic plaques – same on patient’s torso (elevation about 4mm) + areas of dark hyperpigmentation with overlying areas of pallor. </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7</a:t>
            </a:fld>
            <a:endParaRPr lang="en-US"/>
          </a:p>
        </p:txBody>
      </p:sp>
    </p:spTree>
    <p:extLst>
      <p:ext uri="{BB962C8B-B14F-4D97-AF65-F5344CB8AC3E}">
        <p14:creationId xmlns:p14="http://schemas.microsoft.com/office/powerpoint/2010/main" val="2434477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Death in acute arsenic exposure is from cardiovascular collapse</a:t>
            </a:r>
          </a:p>
          <a:p>
            <a:r>
              <a:rPr lang="en-US" dirty="0" err="1" smtClean="0"/>
              <a:t>Vtach</a:t>
            </a:r>
            <a:r>
              <a:rPr lang="en-US" dirty="0" smtClean="0"/>
              <a:t> and V fib can occur acutely</a:t>
            </a:r>
          </a:p>
          <a:p>
            <a:r>
              <a:rPr lang="en-US" dirty="0" smtClean="0"/>
              <a:t>-</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37</a:t>
            </a:fld>
            <a:endParaRPr lang="en-US"/>
          </a:p>
        </p:txBody>
      </p:sp>
    </p:spTree>
    <p:extLst>
      <p:ext uri="{BB962C8B-B14F-4D97-AF65-F5344CB8AC3E}">
        <p14:creationId xmlns:p14="http://schemas.microsoft.com/office/powerpoint/2010/main" val="3174910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Onset of peripheral neuropathy may be several weeks after initial</a:t>
            </a:r>
            <a:r>
              <a:rPr lang="en-US" baseline="0" dirty="0" smtClean="0"/>
              <a:t> exposure</a:t>
            </a:r>
          </a:p>
          <a:p>
            <a:r>
              <a:rPr lang="en-US" baseline="0" dirty="0" smtClean="0"/>
              <a:t>Typically begins as “pins and needles” in distal extremities (stocking-glove distribution) – usually mild distal weakness, although in very severe exposure can lead to profound, even respiratory weakness</a:t>
            </a:r>
          </a:p>
          <a:p>
            <a:r>
              <a:rPr lang="en-US" baseline="0" dirty="0" smtClean="0"/>
              <a:t>-Evaluate with nerve conduction velocity testing</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38</a:t>
            </a:fld>
            <a:endParaRPr lang="en-US"/>
          </a:p>
        </p:txBody>
      </p:sp>
    </p:spTree>
    <p:extLst>
      <p:ext uri="{BB962C8B-B14F-4D97-AF65-F5344CB8AC3E}">
        <p14:creationId xmlns:p14="http://schemas.microsoft.com/office/powerpoint/2010/main" val="992695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Aldrich </a:t>
            </a:r>
            <a:r>
              <a:rPr lang="en-US" dirty="0" err="1" smtClean="0"/>
              <a:t>Mees</a:t>
            </a:r>
            <a:r>
              <a:rPr lang="en-US" dirty="0" smtClean="0"/>
              <a:t> lines: pale</a:t>
            </a:r>
            <a:r>
              <a:rPr lang="en-US" baseline="0" dirty="0" smtClean="0"/>
              <a:t> bands on the nails – reflects transient disruption of nail growth during acute poisoning</a:t>
            </a:r>
          </a:p>
          <a:p>
            <a:r>
              <a:rPr lang="en-US" baseline="0" dirty="0" smtClean="0"/>
              <a:t>-Skin lesions can be evaluated with biopsy to </a:t>
            </a:r>
            <a:r>
              <a:rPr lang="en-US" baseline="0" dirty="0" err="1" smtClean="0"/>
              <a:t>eval</a:t>
            </a:r>
            <a:r>
              <a:rPr lang="en-US" baseline="0" dirty="0" smtClean="0"/>
              <a:t> for skin cancer. </a:t>
            </a:r>
          </a:p>
          <a:p>
            <a:r>
              <a:rPr lang="en-US" baseline="0" dirty="0" smtClean="0"/>
              <a:t>-hyperpigmentation usually precedes the hyperkeratosis</a:t>
            </a:r>
          </a:p>
          <a:p>
            <a:r>
              <a:rPr lang="en-US" baseline="0" dirty="0" smtClean="0"/>
              <a:t>-Refer to dermatology for consideration of biopsy; retinoid therapy for hyperkeratotic/precancerous lesions</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39</a:t>
            </a:fld>
            <a:endParaRPr lang="en-US"/>
          </a:p>
        </p:txBody>
      </p:sp>
    </p:spTree>
    <p:extLst>
      <p:ext uri="{BB962C8B-B14F-4D97-AF65-F5344CB8AC3E}">
        <p14:creationId xmlns:p14="http://schemas.microsoft.com/office/powerpoint/2010/main" val="2499022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Cough, laryngitis, mild bronchitis, dyspnea</a:t>
            </a:r>
          </a:p>
          <a:p>
            <a:r>
              <a:rPr lang="en-US" dirty="0" smtClean="0"/>
              <a:t>Nasal</a:t>
            </a:r>
            <a:r>
              <a:rPr lang="en-US" baseline="0" dirty="0" smtClean="0"/>
              <a:t> septal perforation and conjunctivitis have also been reported</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40</a:t>
            </a:fld>
            <a:endParaRPr lang="en-US"/>
          </a:p>
        </p:txBody>
      </p:sp>
    </p:spTree>
    <p:extLst>
      <p:ext uri="{BB962C8B-B14F-4D97-AF65-F5344CB8AC3E}">
        <p14:creationId xmlns:p14="http://schemas.microsoft.com/office/powerpoint/2010/main" val="197871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also be accompanied by thrombocytopenia</a:t>
            </a:r>
          </a:p>
          <a:p>
            <a:r>
              <a:rPr lang="en-US" dirty="0" smtClean="0"/>
              <a:t>Patients may require treatment with RBC transfusion, folate and iron</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41</a:t>
            </a:fld>
            <a:endParaRPr lang="en-US"/>
          </a:p>
        </p:txBody>
      </p:sp>
    </p:spTree>
    <p:extLst>
      <p:ext uri="{BB962C8B-B14F-4D97-AF65-F5344CB8AC3E}">
        <p14:creationId xmlns:p14="http://schemas.microsoft.com/office/powerpoint/2010/main" val="286227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Bowen’s disease: sharply demarcated, round or irregular plaques; tend</a:t>
            </a:r>
            <a:r>
              <a:rPr lang="en-US" baseline="0" dirty="0" smtClean="0"/>
              <a:t> to enlarge; range from 1mm to 10 cm.  BCC (basal cell carcinoma) often occurs in multiple trunk lesions.  SCC (squamous cell carcinomas) tend to occur on the extremities (palms and soles)</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42</a:t>
            </a:fld>
            <a:endParaRPr lang="en-US"/>
          </a:p>
        </p:txBody>
      </p:sp>
    </p:spTree>
    <p:extLst>
      <p:ext uri="{BB962C8B-B14F-4D97-AF65-F5344CB8AC3E}">
        <p14:creationId xmlns:p14="http://schemas.microsoft.com/office/powerpoint/2010/main" val="556980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t>
            </a:r>
            <a:r>
              <a:rPr lang="en-US" dirty="0" err="1" smtClean="0"/>
              <a:t>inc</a:t>
            </a:r>
            <a:r>
              <a:rPr lang="en-US" dirty="0" smtClean="0"/>
              <a:t> risk found with concomitant smoking or exposure to sulfur dioxide</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43</a:t>
            </a:fld>
            <a:endParaRPr lang="en-US"/>
          </a:p>
        </p:txBody>
      </p:sp>
    </p:spTree>
    <p:extLst>
      <p:ext uri="{BB962C8B-B14F-4D97-AF65-F5344CB8AC3E}">
        <p14:creationId xmlns:p14="http://schemas.microsoft.com/office/powerpoint/2010/main" val="3372070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Hyperpigmentation and skin keratosis may take 3-7 years to appear; skin cancer may take decades (up to 40 years)</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45</a:t>
            </a:fld>
            <a:endParaRPr lang="en-US"/>
          </a:p>
        </p:txBody>
      </p:sp>
    </p:spTree>
    <p:extLst>
      <p:ext uri="{BB962C8B-B14F-4D97-AF65-F5344CB8AC3E}">
        <p14:creationId xmlns:p14="http://schemas.microsoft.com/office/powerpoint/2010/main" val="501959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Exchange transfusion can be performed</a:t>
            </a:r>
            <a:r>
              <a:rPr lang="en-US" baseline="0" dirty="0" smtClean="0"/>
              <a:t> in cases of massive hemolysis</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46</a:t>
            </a:fld>
            <a:endParaRPr lang="en-US"/>
          </a:p>
        </p:txBody>
      </p:sp>
    </p:spTree>
    <p:extLst>
      <p:ext uri="{BB962C8B-B14F-4D97-AF65-F5344CB8AC3E}">
        <p14:creationId xmlns:p14="http://schemas.microsoft.com/office/powerpoint/2010/main" val="1968283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LFTs</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50</a:t>
            </a:fld>
            <a:endParaRPr lang="en-US"/>
          </a:p>
        </p:txBody>
      </p:sp>
    </p:spTree>
    <p:extLst>
      <p:ext uri="{BB962C8B-B14F-4D97-AF65-F5344CB8AC3E}">
        <p14:creationId xmlns:p14="http://schemas.microsoft.com/office/powerpoint/2010/main" val="106999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Mees</a:t>
            </a:r>
            <a:r>
              <a:rPr lang="en-US" dirty="0" smtClean="0"/>
              <a:t> Lines</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8</a:t>
            </a:fld>
            <a:endParaRPr lang="en-US"/>
          </a:p>
        </p:txBody>
      </p:sp>
    </p:spTree>
    <p:extLst>
      <p:ext uri="{BB962C8B-B14F-4D97-AF65-F5344CB8AC3E}">
        <p14:creationId xmlns:p14="http://schemas.microsoft.com/office/powerpoint/2010/main" val="2759925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above</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51</a:t>
            </a:fld>
            <a:endParaRPr lang="en-US"/>
          </a:p>
        </p:txBody>
      </p:sp>
    </p:spTree>
    <p:extLst>
      <p:ext uri="{BB962C8B-B14F-4D97-AF65-F5344CB8AC3E}">
        <p14:creationId xmlns:p14="http://schemas.microsoft.com/office/powerpoint/2010/main" val="4188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Cardiovascular collapse and shock</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52</a:t>
            </a:fld>
            <a:endParaRPr lang="en-US"/>
          </a:p>
        </p:txBody>
      </p:sp>
    </p:spTree>
    <p:extLst>
      <p:ext uri="{BB962C8B-B14F-4D97-AF65-F5344CB8AC3E}">
        <p14:creationId xmlns:p14="http://schemas.microsoft.com/office/powerpoint/2010/main" val="239895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above</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53</a:t>
            </a:fld>
            <a:endParaRPr lang="en-US"/>
          </a:p>
        </p:txBody>
      </p:sp>
    </p:spTree>
    <p:extLst>
      <p:ext uri="{BB962C8B-B14F-4D97-AF65-F5344CB8AC3E}">
        <p14:creationId xmlns:p14="http://schemas.microsoft.com/office/powerpoint/2010/main" val="139324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 eating lobster lunch had average urinary </a:t>
            </a:r>
            <a:r>
              <a:rPr lang="en-US" dirty="0" err="1" smtClean="0"/>
              <a:t>conc</a:t>
            </a:r>
            <a:r>
              <a:rPr lang="en-US" dirty="0" smtClean="0"/>
              <a:t> of 1300 </a:t>
            </a:r>
            <a:r>
              <a:rPr lang="en-US" dirty="0" err="1" smtClean="0"/>
              <a:t>ug</a:t>
            </a:r>
            <a:r>
              <a:rPr lang="en-US" dirty="0" smtClean="0"/>
              <a:t>/L four hours after lunch</a:t>
            </a:r>
            <a:r>
              <a:rPr lang="en-US" baseline="0" dirty="0" smtClean="0"/>
              <a:t> – pre-lunch </a:t>
            </a:r>
            <a:r>
              <a:rPr lang="en-US" baseline="0" dirty="0" err="1" smtClean="0"/>
              <a:t>concs</a:t>
            </a:r>
            <a:r>
              <a:rPr lang="en-US" baseline="0" dirty="0" smtClean="0"/>
              <a:t> were 30 </a:t>
            </a:r>
            <a:r>
              <a:rPr lang="en-US" baseline="0" dirty="0" err="1" smtClean="0"/>
              <a:t>ug</a:t>
            </a:r>
            <a:r>
              <a:rPr lang="en-US" baseline="0" dirty="0" smtClean="0"/>
              <a:t>/L – 48 hours later, </a:t>
            </a:r>
            <a:r>
              <a:rPr lang="en-US" baseline="0" dirty="0" err="1" smtClean="0"/>
              <a:t>concs</a:t>
            </a:r>
            <a:r>
              <a:rPr lang="en-US" baseline="0" dirty="0" smtClean="0"/>
              <a:t> returned to pre-test values. </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11</a:t>
            </a:fld>
            <a:endParaRPr lang="en-US"/>
          </a:p>
        </p:txBody>
      </p:sp>
    </p:spTree>
    <p:extLst>
      <p:ext uri="{BB962C8B-B14F-4D97-AF65-F5344CB8AC3E}">
        <p14:creationId xmlns:p14="http://schemas.microsoft.com/office/powerpoint/2010/main" val="325645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a:t>
            </a:r>
            <a:r>
              <a:rPr lang="en-US" baseline="0" dirty="0" smtClean="0"/>
              <a:t> diagnosis for peripheral neuropathy: ***</a:t>
            </a:r>
          </a:p>
          <a:p>
            <a:r>
              <a:rPr lang="en-US" baseline="0" dirty="0" smtClean="0"/>
              <a:t>Differential diagnosis for hyperkeratosis:</a:t>
            </a:r>
          </a:p>
          <a:p>
            <a:r>
              <a:rPr lang="en-US" baseline="0" dirty="0" smtClean="0"/>
              <a:t>Differential diagnosis for </a:t>
            </a:r>
            <a:r>
              <a:rPr lang="en-US" baseline="0" dirty="0" err="1" smtClean="0"/>
              <a:t>Mees</a:t>
            </a:r>
            <a:r>
              <a:rPr lang="en-US" baseline="0" dirty="0" smtClean="0"/>
              <a:t> Lines: </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12</a:t>
            </a:fld>
            <a:endParaRPr lang="en-US"/>
          </a:p>
        </p:txBody>
      </p:sp>
    </p:spTree>
    <p:extLst>
      <p:ext uri="{BB962C8B-B14F-4D97-AF65-F5344CB8AC3E}">
        <p14:creationId xmlns:p14="http://schemas.microsoft.com/office/powerpoint/2010/main" val="333281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13</a:t>
            </a:fld>
            <a:endParaRPr lang="en-US"/>
          </a:p>
        </p:txBody>
      </p:sp>
    </p:spTree>
    <p:extLst>
      <p:ext uri="{BB962C8B-B14F-4D97-AF65-F5344CB8AC3E}">
        <p14:creationId xmlns:p14="http://schemas.microsoft.com/office/powerpoint/2010/main" val="301201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Basophilic</a:t>
            </a:r>
            <a:r>
              <a:rPr lang="en-US" baseline="0" dirty="0" smtClean="0"/>
              <a:t> stippling on peripheral smear (left slide) versus normal RBCs on right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Differential diagnosis for basophilic stippling: Arsenic, Lead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Basophilic stippling</a:t>
            </a:r>
            <a:r>
              <a:rPr lang="en-US" dirty="0" smtClean="0"/>
              <a:t> aka Punctate </a:t>
            </a:r>
            <a:r>
              <a:rPr lang="en-US" dirty="0" err="1" smtClean="0"/>
              <a:t>basophilia</a:t>
            </a:r>
            <a:r>
              <a:rPr lang="en-US" dirty="0" smtClean="0"/>
              <a:t> refers to an observation found when observing a blood smear in which erythrocytes display small dots at the periphery. These dots are the visualization of ribosomes and can often be found in the peripheral blood smear, even in some normal individuals.</a:t>
            </a:r>
          </a:p>
          <a:p>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14</a:t>
            </a:fld>
            <a:endParaRPr lang="en-US"/>
          </a:p>
        </p:txBody>
      </p:sp>
    </p:spTree>
    <p:extLst>
      <p:ext uri="{BB962C8B-B14F-4D97-AF65-F5344CB8AC3E}">
        <p14:creationId xmlns:p14="http://schemas.microsoft.com/office/powerpoint/2010/main" val="334273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Arsine gas release: Tulsa,</a:t>
            </a:r>
            <a:r>
              <a:rPr lang="en-US" baseline="0" dirty="0" smtClean="0"/>
              <a:t> OK  2001 </a:t>
            </a:r>
            <a:r>
              <a:rPr lang="en-US" dirty="0" err="1" smtClean="0"/>
              <a:t>Solkatronic</a:t>
            </a:r>
            <a:r>
              <a:rPr lang="en-US" dirty="0" smtClean="0"/>
              <a:t> Chemical Plant</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15</a:t>
            </a:fld>
            <a:endParaRPr lang="en-US"/>
          </a:p>
        </p:txBody>
      </p:sp>
    </p:spTree>
    <p:extLst>
      <p:ext uri="{BB962C8B-B14F-4D97-AF65-F5344CB8AC3E}">
        <p14:creationId xmlns:p14="http://schemas.microsoft.com/office/powerpoint/2010/main" val="312178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30000" dirty="0" smtClean="0"/>
              <a:t>th</a:t>
            </a:r>
            <a:r>
              <a:rPr lang="en-US" dirty="0" smtClean="0"/>
              <a:t> most common element</a:t>
            </a:r>
            <a:r>
              <a:rPr lang="en-US" baseline="0" dirty="0" smtClean="0"/>
              <a:t> in earth’s crust</a:t>
            </a:r>
            <a:endParaRPr lang="en-US" dirty="0"/>
          </a:p>
        </p:txBody>
      </p:sp>
      <p:sp>
        <p:nvSpPr>
          <p:cNvPr id="4" name="Slide Number Placeholder 3"/>
          <p:cNvSpPr>
            <a:spLocks noGrp="1"/>
          </p:cNvSpPr>
          <p:nvPr>
            <p:ph type="sldNum" sz="quarter" idx="10"/>
          </p:nvPr>
        </p:nvSpPr>
        <p:spPr/>
        <p:txBody>
          <a:bodyPr/>
          <a:lstStyle/>
          <a:p>
            <a:fld id="{4CBD2CD1-3FB7-455E-B2C8-51C8930A6093}" type="slidenum">
              <a:rPr lang="en-US" smtClean="0"/>
              <a:t>19</a:t>
            </a:fld>
            <a:endParaRPr lang="en-US"/>
          </a:p>
        </p:txBody>
      </p:sp>
    </p:spTree>
    <p:extLst>
      <p:ext uri="{BB962C8B-B14F-4D97-AF65-F5344CB8AC3E}">
        <p14:creationId xmlns:p14="http://schemas.microsoft.com/office/powerpoint/2010/main" val="120999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9/10/2015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Heavy Metals</a:t>
            </a:r>
            <a:endParaRPr lang="en-US" dirty="0"/>
          </a:p>
        </p:txBody>
      </p:sp>
      <p:sp>
        <p:nvSpPr>
          <p:cNvPr id="3" name="Subtitle 2"/>
          <p:cNvSpPr>
            <a:spLocks noGrp="1"/>
          </p:cNvSpPr>
          <p:nvPr>
            <p:ph type="subTitle" idx="1"/>
          </p:nvPr>
        </p:nvSpPr>
        <p:spPr/>
        <p:txBody>
          <a:bodyPr/>
          <a:lstStyle/>
          <a:p>
            <a:r>
              <a:rPr lang="en-US" dirty="0" smtClean="0"/>
              <a:t>Gillian Beauchamp, MD</a:t>
            </a:r>
            <a:endParaRPr lang="en-US" dirty="0"/>
          </a:p>
        </p:txBody>
      </p:sp>
    </p:spTree>
    <p:extLst>
      <p:ext uri="{BB962C8B-B14F-4D97-AF65-F5344CB8AC3E}">
        <p14:creationId xmlns:p14="http://schemas.microsoft.com/office/powerpoint/2010/main" val="359206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Differential Diagnosis</a:t>
            </a:r>
            <a:endParaRPr lang="en-US" dirty="0"/>
          </a:p>
        </p:txBody>
      </p:sp>
      <p:sp>
        <p:nvSpPr>
          <p:cNvPr id="3" name="Content Placeholder 2"/>
          <p:cNvSpPr>
            <a:spLocks noGrp="1"/>
          </p:cNvSpPr>
          <p:nvPr>
            <p:ph idx="1"/>
          </p:nvPr>
        </p:nvSpPr>
        <p:spPr/>
        <p:txBody>
          <a:bodyPr/>
          <a:lstStyle/>
          <a:p>
            <a:r>
              <a:rPr lang="en-US" dirty="0" err="1" smtClean="0"/>
              <a:t>Guillian</a:t>
            </a:r>
            <a:r>
              <a:rPr lang="en-US" dirty="0" smtClean="0"/>
              <a:t> Barre – primarily motor affected</a:t>
            </a:r>
          </a:p>
          <a:p>
            <a:r>
              <a:rPr lang="en-US" dirty="0" smtClean="0"/>
              <a:t>Chronic alcoholism: peripheral neuropathy, macrocytic anemia, elevated LFTs</a:t>
            </a:r>
          </a:p>
          <a:p>
            <a:r>
              <a:rPr lang="en-US" dirty="0" smtClean="0"/>
              <a:t>Thallium toxicity: painful peripheral neuropathy</a:t>
            </a:r>
          </a:p>
          <a:p>
            <a:r>
              <a:rPr lang="en-US" dirty="0" smtClean="0"/>
              <a:t>Diabetes mellitus</a:t>
            </a:r>
          </a:p>
          <a:p>
            <a:r>
              <a:rPr lang="en-US" dirty="0" smtClean="0"/>
              <a:t>Arsenic toxicity</a:t>
            </a:r>
          </a:p>
        </p:txBody>
      </p:sp>
    </p:spTree>
    <p:extLst>
      <p:ext uri="{BB962C8B-B14F-4D97-AF65-F5344CB8AC3E}">
        <p14:creationId xmlns:p14="http://schemas.microsoft.com/office/powerpoint/2010/main" val="18226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CBC</a:t>
            </a:r>
          </a:p>
          <a:p>
            <a:r>
              <a:rPr lang="en-US" dirty="0" smtClean="0"/>
              <a:t>Metabolic profile with liver function tests</a:t>
            </a:r>
          </a:p>
          <a:p>
            <a:r>
              <a:rPr lang="en-US" dirty="0" smtClean="0"/>
              <a:t>Electromyography and nerve conduction studies</a:t>
            </a:r>
          </a:p>
          <a:p>
            <a:r>
              <a:rPr lang="en-US" dirty="0" smtClean="0"/>
              <a:t>Dermatologic assessment: skin biopsy</a:t>
            </a:r>
          </a:p>
          <a:p>
            <a:pPr marL="0" indent="0">
              <a:buNone/>
            </a:pPr>
            <a:endParaRPr lang="en-US" dirty="0" smtClean="0"/>
          </a:p>
          <a:p>
            <a:endParaRPr lang="en-US" dirty="0"/>
          </a:p>
          <a:p>
            <a:r>
              <a:rPr lang="en-US" dirty="0" smtClean="0"/>
              <a:t>Urine arsenic concentration</a:t>
            </a:r>
          </a:p>
          <a:p>
            <a:pPr lvl="1"/>
            <a:r>
              <a:rPr lang="en-US" dirty="0" smtClean="0"/>
              <a:t>Spot urine specimens can be useful in the acute setting</a:t>
            </a:r>
          </a:p>
          <a:p>
            <a:pPr lvl="1"/>
            <a:r>
              <a:rPr lang="en-US" dirty="0" smtClean="0"/>
              <a:t>24 hour urine collection is ideal</a:t>
            </a:r>
          </a:p>
          <a:p>
            <a:pPr lvl="1"/>
            <a:r>
              <a:rPr lang="en-US" dirty="0" smtClean="0"/>
              <a:t>Normal is 50 </a:t>
            </a:r>
            <a:r>
              <a:rPr lang="en-US" dirty="0" err="1" smtClean="0"/>
              <a:t>ug</a:t>
            </a:r>
            <a:r>
              <a:rPr lang="en-US" dirty="0" smtClean="0"/>
              <a:t>/L</a:t>
            </a:r>
          </a:p>
          <a:p>
            <a:pPr lvl="1"/>
            <a:r>
              <a:rPr lang="en-US" dirty="0" smtClean="0"/>
              <a:t>Abnormal is 200 </a:t>
            </a:r>
            <a:r>
              <a:rPr lang="en-US" dirty="0" err="1" smtClean="0"/>
              <a:t>ug</a:t>
            </a:r>
            <a:r>
              <a:rPr lang="en-US" dirty="0" smtClean="0"/>
              <a:t>/L</a:t>
            </a:r>
          </a:p>
          <a:p>
            <a:pPr lvl="1"/>
            <a:r>
              <a:rPr lang="en-US" dirty="0" smtClean="0"/>
              <a:t>Ensure no seafood ingestion for 48 hours, then repeat test</a:t>
            </a:r>
            <a:endParaRPr lang="en-US" dirty="0"/>
          </a:p>
        </p:txBody>
      </p:sp>
    </p:spTree>
    <p:extLst>
      <p:ext uri="{BB962C8B-B14F-4D97-AF65-F5344CB8AC3E}">
        <p14:creationId xmlns:p14="http://schemas.microsoft.com/office/powerpoint/2010/main" val="122388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Mystery Case 1</a:t>
            </a:r>
            <a:endParaRPr lang="en-US" dirty="0"/>
          </a:p>
        </p:txBody>
      </p:sp>
      <p:sp>
        <p:nvSpPr>
          <p:cNvPr id="3" name="Content Placeholder 2"/>
          <p:cNvSpPr>
            <a:spLocks noGrp="1"/>
          </p:cNvSpPr>
          <p:nvPr>
            <p:ph idx="1"/>
          </p:nvPr>
        </p:nvSpPr>
        <p:spPr/>
        <p:txBody>
          <a:bodyPr/>
          <a:lstStyle/>
          <a:p>
            <a:r>
              <a:rPr lang="en-US" dirty="0" smtClean="0"/>
              <a:t>Wood-worker &amp; builder</a:t>
            </a:r>
          </a:p>
          <a:p>
            <a:r>
              <a:rPr lang="en-US" dirty="0" smtClean="0"/>
              <a:t>“Stocking glove” neuropathy</a:t>
            </a:r>
          </a:p>
          <a:p>
            <a:r>
              <a:rPr lang="en-US" dirty="0" smtClean="0"/>
              <a:t>Mild bilateral weakness: wrist and ankle joints</a:t>
            </a:r>
          </a:p>
          <a:p>
            <a:r>
              <a:rPr lang="en-US" dirty="0" smtClean="0"/>
              <a:t>Decreased reflexes </a:t>
            </a:r>
          </a:p>
          <a:p>
            <a:r>
              <a:rPr lang="en-US" dirty="0" smtClean="0"/>
              <a:t>Hyperpigmentation with overlying areas of pallor</a:t>
            </a:r>
          </a:p>
          <a:p>
            <a:r>
              <a:rPr lang="en-US" dirty="0" smtClean="0"/>
              <a:t>Hyperkeratosis</a:t>
            </a:r>
          </a:p>
          <a:p>
            <a:r>
              <a:rPr lang="en-US" dirty="0" err="1" smtClean="0"/>
              <a:t>Mees</a:t>
            </a:r>
            <a:r>
              <a:rPr lang="en-US" dirty="0" smtClean="0"/>
              <a:t> lines</a:t>
            </a:r>
            <a:endParaRPr lang="en-US" dirty="0"/>
          </a:p>
        </p:txBody>
      </p:sp>
      <p:pic>
        <p:nvPicPr>
          <p:cNvPr id="4" name="Picture 3"/>
          <p:cNvPicPr>
            <a:picLocks noChangeAspect="1"/>
          </p:cNvPicPr>
          <p:nvPr/>
        </p:nvPicPr>
        <p:blipFill>
          <a:blip r:embed="rId3"/>
          <a:stretch>
            <a:fillRect/>
          </a:stretch>
        </p:blipFill>
        <p:spPr>
          <a:xfrm>
            <a:off x="8311541" y="1309967"/>
            <a:ext cx="2472578" cy="5217366"/>
          </a:xfrm>
          <a:prstGeom prst="rect">
            <a:avLst/>
          </a:prstGeom>
        </p:spPr>
      </p:pic>
      <p:sp>
        <p:nvSpPr>
          <p:cNvPr id="5" name="Rectangle 4"/>
          <p:cNvSpPr/>
          <p:nvPr/>
        </p:nvSpPr>
        <p:spPr>
          <a:xfrm>
            <a:off x="10371320" y="6293737"/>
            <a:ext cx="340659" cy="2161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08376" y="6509917"/>
            <a:ext cx="5683624" cy="369332"/>
          </a:xfrm>
          <a:prstGeom prst="rect">
            <a:avLst/>
          </a:prstGeom>
          <a:noFill/>
        </p:spPr>
        <p:txBody>
          <a:bodyPr wrap="square" rtlCol="0">
            <a:spAutoFit/>
          </a:bodyPr>
          <a:lstStyle/>
          <a:p>
            <a:pPr algn="ctr"/>
            <a:r>
              <a:rPr lang="en-US" dirty="0"/>
              <a:t>http://</a:t>
            </a:r>
            <a:r>
              <a:rPr lang="en-US" dirty="0" smtClean="0"/>
              <a:t>www.slideshare.net/Telugudoctor</a:t>
            </a:r>
            <a:endParaRPr lang="en-US" dirty="0"/>
          </a:p>
        </p:txBody>
      </p:sp>
    </p:spTree>
    <p:extLst>
      <p:ext uri="{BB962C8B-B14F-4D97-AF65-F5344CB8AC3E}">
        <p14:creationId xmlns:p14="http://schemas.microsoft.com/office/powerpoint/2010/main" val="49625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Hemoglobin 9.0 g/</a:t>
            </a:r>
            <a:r>
              <a:rPr lang="en-US" dirty="0" err="1" smtClean="0"/>
              <a:t>dL</a:t>
            </a:r>
            <a:r>
              <a:rPr lang="en-US" dirty="0" smtClean="0"/>
              <a:t>  (normal 13.5 – 17.5 g/</a:t>
            </a:r>
            <a:r>
              <a:rPr lang="en-US" dirty="0" err="1" smtClean="0"/>
              <a:t>dL</a:t>
            </a:r>
            <a:r>
              <a:rPr lang="en-US" dirty="0" smtClean="0"/>
              <a:t>)</a:t>
            </a:r>
          </a:p>
          <a:p>
            <a:r>
              <a:rPr lang="en-US" dirty="0" smtClean="0"/>
              <a:t>Hematocrit 36% (normal 40 – 52%)</a:t>
            </a:r>
          </a:p>
          <a:p>
            <a:r>
              <a:rPr lang="en-US" dirty="0" smtClean="0"/>
              <a:t>MCV 111 </a:t>
            </a:r>
            <a:r>
              <a:rPr lang="en-US" dirty="0" err="1" smtClean="0"/>
              <a:t>fL</a:t>
            </a:r>
            <a:r>
              <a:rPr lang="en-US" dirty="0" smtClean="0"/>
              <a:t> (normal 80-100 </a:t>
            </a:r>
            <a:r>
              <a:rPr lang="en-US" dirty="0" err="1" smtClean="0"/>
              <a:t>fL</a:t>
            </a:r>
            <a:r>
              <a:rPr lang="en-US" dirty="0" smtClean="0"/>
              <a:t>)</a:t>
            </a:r>
          </a:p>
          <a:p>
            <a:r>
              <a:rPr lang="en-US" dirty="0" smtClean="0"/>
              <a:t>WBC 4.6 X 10</a:t>
            </a:r>
            <a:r>
              <a:rPr lang="en-US" baseline="30000" dirty="0" smtClean="0"/>
              <a:t>3</a:t>
            </a:r>
            <a:r>
              <a:rPr lang="en-US" dirty="0" smtClean="0"/>
              <a:t>/mm</a:t>
            </a:r>
            <a:r>
              <a:rPr lang="en-US" baseline="30000" dirty="0" smtClean="0"/>
              <a:t>3 </a:t>
            </a:r>
            <a:r>
              <a:rPr lang="en-US" dirty="0" smtClean="0"/>
              <a:t>(Normal 3.9 – 11.7 X 10</a:t>
            </a:r>
            <a:r>
              <a:rPr lang="en-US" baseline="30000" dirty="0" smtClean="0"/>
              <a:t>3</a:t>
            </a:r>
            <a:r>
              <a:rPr lang="en-US" dirty="0" smtClean="0"/>
              <a:t>/mm</a:t>
            </a:r>
            <a:r>
              <a:rPr lang="en-US" baseline="30000" dirty="0" smtClean="0"/>
              <a:t>3</a:t>
            </a:r>
            <a:r>
              <a:rPr lang="en-US" dirty="0" smtClean="0"/>
              <a:t>)</a:t>
            </a:r>
            <a:endParaRPr lang="en-US" dirty="0"/>
          </a:p>
          <a:p>
            <a:r>
              <a:rPr lang="en-US" dirty="0" smtClean="0"/>
              <a:t>Differential: 10% eosinophils (normal 0-4%)</a:t>
            </a:r>
          </a:p>
          <a:p>
            <a:r>
              <a:rPr lang="en-US" dirty="0" smtClean="0"/>
              <a:t>Mildly elevated liver function tests: AST 58 (normal 10 – 40 U/L), ALT 72 (normal 7 – 56 U/L)</a:t>
            </a:r>
          </a:p>
          <a:p>
            <a:r>
              <a:rPr lang="en-US" dirty="0" smtClean="0"/>
              <a:t>Mildly elevated creatinine 1.4 mg/</a:t>
            </a:r>
            <a:r>
              <a:rPr lang="en-US" dirty="0" err="1" smtClean="0"/>
              <a:t>dL</a:t>
            </a:r>
            <a:r>
              <a:rPr lang="en-US" dirty="0" smtClean="0"/>
              <a:t> (normal 0.7 – 1.3 mg/</a:t>
            </a:r>
            <a:r>
              <a:rPr lang="en-US" dirty="0" err="1" smtClean="0"/>
              <a:t>dL</a:t>
            </a:r>
            <a:r>
              <a:rPr lang="en-US" dirty="0" smtClean="0"/>
              <a:t>)</a:t>
            </a:r>
          </a:p>
          <a:p>
            <a:endParaRPr lang="en-US" dirty="0"/>
          </a:p>
        </p:txBody>
      </p:sp>
    </p:spTree>
    <p:extLst>
      <p:ext uri="{BB962C8B-B14F-4D97-AF65-F5344CB8AC3E}">
        <p14:creationId xmlns:p14="http://schemas.microsoft.com/office/powerpoint/2010/main" val="35158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Smear</a:t>
            </a:r>
            <a:endParaRPr lang="en-US" dirty="0"/>
          </a:p>
        </p:txBody>
      </p:sp>
      <p:pic>
        <p:nvPicPr>
          <p:cNvPr id="5" name="Content Placeholder 4"/>
          <p:cNvPicPr>
            <a:picLocks noGrp="1" noChangeAspect="1"/>
          </p:cNvPicPr>
          <p:nvPr>
            <p:ph idx="1"/>
          </p:nvPr>
        </p:nvPicPr>
        <p:blipFill>
          <a:blip r:embed="rId3"/>
          <a:stretch>
            <a:fillRect/>
          </a:stretch>
        </p:blipFill>
        <p:spPr>
          <a:xfrm>
            <a:off x="5726097" y="2287680"/>
            <a:ext cx="4324738" cy="2947707"/>
          </a:xfrm>
          <a:prstGeom prst="rect">
            <a:avLst/>
          </a:prstGeom>
        </p:spPr>
      </p:pic>
      <p:pic>
        <p:nvPicPr>
          <p:cNvPr id="4" name="Picture 3"/>
          <p:cNvPicPr>
            <a:picLocks noChangeAspect="1"/>
          </p:cNvPicPr>
          <p:nvPr/>
        </p:nvPicPr>
        <p:blipFill>
          <a:blip r:embed="rId4"/>
          <a:stretch>
            <a:fillRect/>
          </a:stretch>
        </p:blipFill>
        <p:spPr>
          <a:xfrm>
            <a:off x="1323415" y="2287680"/>
            <a:ext cx="4357480" cy="2947707"/>
          </a:xfrm>
          <a:prstGeom prst="rect">
            <a:avLst/>
          </a:prstGeom>
        </p:spPr>
      </p:pic>
      <p:sp>
        <p:nvSpPr>
          <p:cNvPr id="6" name="TextBox 5"/>
          <p:cNvSpPr txBox="1"/>
          <p:nvPr/>
        </p:nvSpPr>
        <p:spPr>
          <a:xfrm>
            <a:off x="1323415" y="5629835"/>
            <a:ext cx="9219079" cy="369332"/>
          </a:xfrm>
          <a:prstGeom prst="rect">
            <a:avLst/>
          </a:prstGeom>
          <a:noFill/>
        </p:spPr>
        <p:txBody>
          <a:bodyPr wrap="square" rtlCol="0">
            <a:spAutoFit/>
          </a:bodyPr>
          <a:lstStyle/>
          <a:p>
            <a:pPr algn="ctr"/>
            <a:r>
              <a:rPr lang="en-US" dirty="0" smtClean="0"/>
              <a:t>www.atsdr.cdc.gov</a:t>
            </a:r>
            <a:endParaRPr lang="en-US" dirty="0"/>
          </a:p>
        </p:txBody>
      </p:sp>
    </p:spTree>
    <p:extLst>
      <p:ext uri="{BB962C8B-B14F-4D97-AF65-F5344CB8AC3E}">
        <p14:creationId xmlns:p14="http://schemas.microsoft.com/office/powerpoint/2010/main" val="160579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Case 2: The Same Toxin!</a:t>
            </a:r>
            <a:endParaRPr lang="en-US" dirty="0"/>
          </a:p>
        </p:txBody>
      </p:sp>
      <p:sp>
        <p:nvSpPr>
          <p:cNvPr id="3" name="Content Placeholder 2"/>
          <p:cNvSpPr>
            <a:spLocks noGrp="1"/>
          </p:cNvSpPr>
          <p:nvPr>
            <p:ph idx="1"/>
          </p:nvPr>
        </p:nvSpPr>
        <p:spPr/>
        <p:txBody>
          <a:bodyPr/>
          <a:lstStyle/>
          <a:p>
            <a:r>
              <a:rPr lang="en-US" dirty="0" smtClean="0"/>
              <a:t>A valve on a chemical tank blows off at 1:30 pm</a:t>
            </a:r>
          </a:p>
          <a:p>
            <a:r>
              <a:rPr lang="en-US" dirty="0" smtClean="0"/>
              <a:t>A white cloudy gas is released – ‘garlic’ and ‘fishy’</a:t>
            </a:r>
          </a:p>
          <a:p>
            <a:r>
              <a:rPr lang="en-US" dirty="0" smtClean="0"/>
              <a:t>Chemical plant: manufacture </a:t>
            </a:r>
            <a:r>
              <a:rPr lang="en-US" dirty="0"/>
              <a:t>of semiconductor chips for cell </a:t>
            </a:r>
            <a:r>
              <a:rPr lang="en-US" dirty="0" smtClean="0"/>
              <a:t>phones</a:t>
            </a:r>
          </a:p>
          <a:p>
            <a:r>
              <a:rPr lang="en-US" dirty="0" smtClean="0"/>
              <a:t>100 workers are evacuated from the area</a:t>
            </a:r>
          </a:p>
          <a:p>
            <a:r>
              <a:rPr lang="en-US" dirty="0" smtClean="0"/>
              <a:t>The patients complain of feeling short of breath and nauseated – symptoms begin to worsen in the 2 hours following exposure</a:t>
            </a:r>
          </a:p>
          <a:p>
            <a:endParaRPr lang="en-US" dirty="0"/>
          </a:p>
        </p:txBody>
      </p:sp>
    </p:spTree>
    <p:extLst>
      <p:ext uri="{BB962C8B-B14F-4D97-AF65-F5344CB8AC3E}">
        <p14:creationId xmlns:p14="http://schemas.microsoft.com/office/powerpoint/2010/main" val="158033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Complaints</a:t>
            </a:r>
            <a:endParaRPr lang="en-US" dirty="0"/>
          </a:p>
        </p:txBody>
      </p:sp>
      <p:sp>
        <p:nvSpPr>
          <p:cNvPr id="3" name="Content Placeholder 2"/>
          <p:cNvSpPr>
            <a:spLocks noGrp="1"/>
          </p:cNvSpPr>
          <p:nvPr>
            <p:ph idx="1"/>
          </p:nvPr>
        </p:nvSpPr>
        <p:spPr/>
        <p:txBody>
          <a:bodyPr/>
          <a:lstStyle/>
          <a:p>
            <a:r>
              <a:rPr lang="en-US" dirty="0" smtClean="0"/>
              <a:t>Chills, malaise, lightheadedness</a:t>
            </a:r>
          </a:p>
          <a:p>
            <a:r>
              <a:rPr lang="en-US" dirty="0" smtClean="0"/>
              <a:t>Headache </a:t>
            </a:r>
          </a:p>
          <a:p>
            <a:r>
              <a:rPr lang="en-US" dirty="0" smtClean="0"/>
              <a:t>Nausea, vomiting and </a:t>
            </a:r>
            <a:r>
              <a:rPr lang="en-US" dirty="0" err="1" smtClean="0"/>
              <a:t>crampy</a:t>
            </a:r>
            <a:r>
              <a:rPr lang="en-US" dirty="0" smtClean="0"/>
              <a:t> abdominal pain</a:t>
            </a:r>
          </a:p>
          <a:p>
            <a:r>
              <a:rPr lang="en-US" dirty="0" smtClean="0"/>
              <a:t>Blood in urine</a:t>
            </a:r>
            <a:endParaRPr lang="en-US" dirty="0"/>
          </a:p>
        </p:txBody>
      </p:sp>
    </p:spTree>
    <p:extLst>
      <p:ext uri="{BB962C8B-B14F-4D97-AF65-F5344CB8AC3E}">
        <p14:creationId xmlns:p14="http://schemas.microsoft.com/office/powerpoint/2010/main" val="96646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Course</a:t>
            </a:r>
            <a:endParaRPr lang="en-US" dirty="0"/>
          </a:p>
        </p:txBody>
      </p:sp>
      <p:sp>
        <p:nvSpPr>
          <p:cNvPr id="3" name="Content Placeholder 2"/>
          <p:cNvSpPr>
            <a:spLocks noGrp="1"/>
          </p:cNvSpPr>
          <p:nvPr>
            <p:ph idx="1"/>
          </p:nvPr>
        </p:nvSpPr>
        <p:spPr/>
        <p:txBody>
          <a:bodyPr>
            <a:normAutofit/>
          </a:bodyPr>
          <a:lstStyle/>
          <a:p>
            <a:r>
              <a:rPr lang="en-US" dirty="0" smtClean="0"/>
              <a:t>Most patients are discharged home after brief observation</a:t>
            </a:r>
          </a:p>
          <a:p>
            <a:r>
              <a:rPr lang="en-US" dirty="0" smtClean="0"/>
              <a:t>Several patients are admitted with persistent generalized weakness and SOB</a:t>
            </a:r>
          </a:p>
          <a:p>
            <a:r>
              <a:rPr lang="en-US" dirty="0" smtClean="0"/>
              <a:t>Hemolytic anemia with transient hypoxia</a:t>
            </a:r>
          </a:p>
          <a:p>
            <a:r>
              <a:rPr lang="en-US" dirty="0" smtClean="0"/>
              <a:t>Hemolysis induced renal failure</a:t>
            </a:r>
          </a:p>
          <a:p>
            <a:r>
              <a:rPr lang="en-US" dirty="0" smtClean="0"/>
              <a:t>Mild elevation of liver function tests</a:t>
            </a:r>
          </a:p>
          <a:p>
            <a:r>
              <a:rPr lang="en-US" dirty="0" smtClean="0"/>
              <a:t>Treatment: IV fluid, bronchodilators, bicarbonate infusion and supplemental oxygen</a:t>
            </a:r>
          </a:p>
          <a:p>
            <a:r>
              <a:rPr lang="en-US" dirty="0" smtClean="0"/>
              <a:t>Patients discharged within 24-48 hours</a:t>
            </a:r>
          </a:p>
        </p:txBody>
      </p:sp>
    </p:spTree>
    <p:extLst>
      <p:ext uri="{BB962C8B-B14F-4D97-AF65-F5344CB8AC3E}">
        <p14:creationId xmlns:p14="http://schemas.microsoft.com/office/powerpoint/2010/main" val="151148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What exposure do our patients have in common?</a:t>
            </a:r>
            <a:endParaRPr lang="en-US" dirty="0"/>
          </a:p>
        </p:txBody>
      </p:sp>
      <p:sp>
        <p:nvSpPr>
          <p:cNvPr id="4" name="Content Placeholder 3"/>
          <p:cNvSpPr>
            <a:spLocks noGrp="1"/>
          </p:cNvSpPr>
          <p:nvPr>
            <p:ph sz="half" idx="1"/>
          </p:nvPr>
        </p:nvSpPr>
        <p:spPr/>
        <p:txBody>
          <a:bodyPr/>
          <a:lstStyle/>
          <a:p>
            <a:r>
              <a:rPr lang="en-US" dirty="0"/>
              <a:t>Wood-worker &amp; builder</a:t>
            </a:r>
          </a:p>
          <a:p>
            <a:r>
              <a:rPr lang="en-US" dirty="0"/>
              <a:t>“Stocking glove” neuropathy</a:t>
            </a:r>
          </a:p>
          <a:p>
            <a:r>
              <a:rPr lang="en-US" dirty="0"/>
              <a:t>Mild bilateral weakness: wrist and ankle joints</a:t>
            </a:r>
          </a:p>
          <a:p>
            <a:r>
              <a:rPr lang="en-US" dirty="0"/>
              <a:t>Decreased reflexes </a:t>
            </a:r>
          </a:p>
          <a:p>
            <a:r>
              <a:rPr lang="en-US" dirty="0"/>
              <a:t>Hyperpigmentation with overlying areas of pallor</a:t>
            </a:r>
          </a:p>
          <a:p>
            <a:r>
              <a:rPr lang="en-US" dirty="0"/>
              <a:t>Hyperkeratosis</a:t>
            </a:r>
          </a:p>
          <a:p>
            <a:r>
              <a:rPr lang="en-US" dirty="0" err="1"/>
              <a:t>Mees</a:t>
            </a:r>
            <a:r>
              <a:rPr lang="en-US" dirty="0"/>
              <a:t> lines</a:t>
            </a:r>
          </a:p>
          <a:p>
            <a:pPr marL="0" indent="0">
              <a:buNone/>
            </a:pPr>
            <a:endParaRPr lang="en-US" dirty="0"/>
          </a:p>
        </p:txBody>
      </p:sp>
      <p:sp>
        <p:nvSpPr>
          <p:cNvPr id="5" name="Content Placeholder 4"/>
          <p:cNvSpPr>
            <a:spLocks noGrp="1"/>
          </p:cNvSpPr>
          <p:nvPr>
            <p:ph sz="half" idx="2"/>
          </p:nvPr>
        </p:nvSpPr>
        <p:spPr/>
        <p:txBody>
          <a:bodyPr/>
          <a:lstStyle/>
          <a:p>
            <a:r>
              <a:rPr lang="en-US" dirty="0" smtClean="0"/>
              <a:t>100 semiconductor industry workers exposed to a ‘white gas’</a:t>
            </a:r>
          </a:p>
          <a:p>
            <a:r>
              <a:rPr lang="en-US" dirty="0" smtClean="0"/>
              <a:t>Headache, malaise, difficulty breathing, nausea, vomiting, abdominal cramps</a:t>
            </a:r>
          </a:p>
          <a:p>
            <a:r>
              <a:rPr lang="en-US" dirty="0" smtClean="0"/>
              <a:t>Hemolytic anemia</a:t>
            </a:r>
          </a:p>
          <a:p>
            <a:r>
              <a:rPr lang="en-US" dirty="0" smtClean="0"/>
              <a:t>Renal failure</a:t>
            </a:r>
          </a:p>
          <a:p>
            <a:r>
              <a:rPr lang="en-US" dirty="0" smtClean="0"/>
              <a:t>Mild </a:t>
            </a:r>
            <a:r>
              <a:rPr lang="en-US" dirty="0" err="1" smtClean="0"/>
              <a:t>transaminitis</a:t>
            </a:r>
            <a:endParaRPr lang="en-US" dirty="0" smtClean="0"/>
          </a:p>
          <a:p>
            <a:endParaRPr lang="en-US" dirty="0"/>
          </a:p>
        </p:txBody>
      </p:sp>
    </p:spTree>
    <p:extLst>
      <p:ext uri="{BB962C8B-B14F-4D97-AF65-F5344CB8AC3E}">
        <p14:creationId xmlns:p14="http://schemas.microsoft.com/office/powerpoint/2010/main" val="130787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Arsenic: Background</a:t>
            </a:r>
            <a:endParaRPr lang="en-US" dirty="0"/>
          </a:p>
        </p:txBody>
      </p:sp>
      <p:sp>
        <p:nvSpPr>
          <p:cNvPr id="5" name="Content Placeholder 4"/>
          <p:cNvSpPr>
            <a:spLocks noGrp="1"/>
          </p:cNvSpPr>
          <p:nvPr>
            <p:ph idx="1"/>
          </p:nvPr>
        </p:nvSpPr>
        <p:spPr/>
        <p:txBody>
          <a:bodyPr/>
          <a:lstStyle/>
          <a:p>
            <a:r>
              <a:rPr lang="en-US" dirty="0" smtClean="0"/>
              <a:t>Naturally occurring element</a:t>
            </a:r>
          </a:p>
          <a:p>
            <a:r>
              <a:rPr lang="en-US" dirty="0" smtClean="0"/>
              <a:t>Distributed widely through earth’s crust and in groundwater</a:t>
            </a:r>
          </a:p>
          <a:p>
            <a:r>
              <a:rPr lang="en-US" dirty="0" smtClean="0"/>
              <a:t>Organic arsenic: found in plants and animals = As + C + H</a:t>
            </a:r>
          </a:p>
          <a:p>
            <a:r>
              <a:rPr lang="en-US" dirty="0" smtClean="0"/>
              <a:t>Inorganic arsenic: Arsenic in environment = As + O + Cl + S</a:t>
            </a:r>
          </a:p>
          <a:p>
            <a:r>
              <a:rPr lang="en-US" dirty="0" smtClean="0"/>
              <a:t>By-product of smelting process for metal ores: </a:t>
            </a:r>
            <a:r>
              <a:rPr lang="en-US" dirty="0" err="1" smtClean="0"/>
              <a:t>Pb</a:t>
            </a:r>
            <a:r>
              <a:rPr lang="en-US" dirty="0" smtClean="0"/>
              <a:t>, Au, An, Co, Ni</a:t>
            </a:r>
          </a:p>
          <a:p>
            <a:endParaRPr lang="en-US" dirty="0"/>
          </a:p>
        </p:txBody>
      </p:sp>
    </p:spTree>
    <p:extLst>
      <p:ext uri="{BB962C8B-B14F-4D97-AF65-F5344CB8AC3E}">
        <p14:creationId xmlns:p14="http://schemas.microsoft.com/office/powerpoint/2010/main" val="10263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TextBox 3"/>
          <p:cNvSpPr txBox="1"/>
          <p:nvPr/>
        </p:nvSpPr>
        <p:spPr>
          <a:xfrm rot="5400000">
            <a:off x="3890055" y="2986098"/>
            <a:ext cx="4891877" cy="1323439"/>
          </a:xfrm>
          <a:prstGeom prst="rect">
            <a:avLst/>
          </a:prstGeom>
          <a:noFill/>
        </p:spPr>
        <p:txBody>
          <a:bodyPr wrap="square" rtlCol="0">
            <a:spAutoFit/>
          </a:bodyPr>
          <a:lstStyle/>
          <a:p>
            <a:r>
              <a:rPr lang="en-US" sz="8000" b="1" dirty="0" smtClean="0">
                <a:solidFill>
                  <a:srgbClr val="FFFF00"/>
                </a:solidFill>
              </a:rPr>
              <a:t>Arsenic</a:t>
            </a:r>
            <a:endParaRPr lang="en-US" sz="8000" b="1" dirty="0">
              <a:solidFill>
                <a:srgbClr val="FFFF00"/>
              </a:solidFill>
            </a:endParaRPr>
          </a:p>
        </p:txBody>
      </p:sp>
      <p:sp>
        <p:nvSpPr>
          <p:cNvPr id="5" name="TextBox 4"/>
          <p:cNvSpPr txBox="1"/>
          <p:nvPr/>
        </p:nvSpPr>
        <p:spPr>
          <a:xfrm>
            <a:off x="830687" y="1711441"/>
            <a:ext cx="5505307" cy="1323439"/>
          </a:xfrm>
          <a:prstGeom prst="rect">
            <a:avLst/>
          </a:prstGeom>
          <a:noFill/>
        </p:spPr>
        <p:txBody>
          <a:bodyPr wrap="square" rtlCol="0">
            <a:spAutoFit/>
          </a:bodyPr>
          <a:lstStyle/>
          <a:p>
            <a:r>
              <a:rPr lang="en-US" sz="8000" b="1" dirty="0" smtClean="0">
                <a:solidFill>
                  <a:srgbClr val="00B0F0"/>
                </a:solidFill>
              </a:rPr>
              <a:t>Mercury</a:t>
            </a:r>
            <a:endParaRPr lang="en-US" sz="8000" b="1" dirty="0">
              <a:solidFill>
                <a:srgbClr val="00B0F0"/>
              </a:solidFill>
            </a:endParaRPr>
          </a:p>
        </p:txBody>
      </p:sp>
      <p:sp>
        <p:nvSpPr>
          <p:cNvPr id="6" name="TextBox 5"/>
          <p:cNvSpPr txBox="1"/>
          <p:nvPr/>
        </p:nvSpPr>
        <p:spPr>
          <a:xfrm>
            <a:off x="8146473" y="4405745"/>
            <a:ext cx="3325091" cy="1446550"/>
          </a:xfrm>
          <a:prstGeom prst="rect">
            <a:avLst/>
          </a:prstGeom>
          <a:noFill/>
        </p:spPr>
        <p:txBody>
          <a:bodyPr wrap="square" rtlCol="0">
            <a:spAutoFit/>
          </a:bodyPr>
          <a:lstStyle/>
          <a:p>
            <a:r>
              <a:rPr lang="en-US" sz="8800" b="1" dirty="0" smtClean="0">
                <a:solidFill>
                  <a:srgbClr val="00B050"/>
                </a:solidFill>
              </a:rPr>
              <a:t>Lead</a:t>
            </a:r>
            <a:endParaRPr lang="en-US" sz="8800" b="1" dirty="0">
              <a:solidFill>
                <a:srgbClr val="00B050"/>
              </a:solidFill>
            </a:endParaRPr>
          </a:p>
        </p:txBody>
      </p:sp>
    </p:spTree>
    <p:extLst>
      <p:ext uri="{BB962C8B-B14F-4D97-AF65-F5344CB8AC3E}">
        <p14:creationId xmlns:p14="http://schemas.microsoft.com/office/powerpoint/2010/main" val="228259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Arsenic: Industrial</a:t>
            </a:r>
            <a:endParaRPr lang="en-US" dirty="0"/>
          </a:p>
        </p:txBody>
      </p:sp>
      <p:sp>
        <p:nvSpPr>
          <p:cNvPr id="3" name="Content Placeholder 2"/>
          <p:cNvSpPr>
            <a:spLocks noGrp="1"/>
          </p:cNvSpPr>
          <p:nvPr>
            <p:ph idx="1"/>
          </p:nvPr>
        </p:nvSpPr>
        <p:spPr/>
        <p:txBody>
          <a:bodyPr/>
          <a:lstStyle/>
          <a:p>
            <a:r>
              <a:rPr lang="en-US" dirty="0"/>
              <a:t>By-product of smelting process for metal ores: </a:t>
            </a:r>
            <a:r>
              <a:rPr lang="en-US" dirty="0" err="1"/>
              <a:t>Pb</a:t>
            </a:r>
            <a:r>
              <a:rPr lang="en-US" dirty="0"/>
              <a:t>, </a:t>
            </a:r>
            <a:r>
              <a:rPr lang="en-US" dirty="0" smtClean="0"/>
              <a:t>Au, </a:t>
            </a:r>
            <a:r>
              <a:rPr lang="en-US" dirty="0"/>
              <a:t>Co, </a:t>
            </a:r>
            <a:r>
              <a:rPr lang="en-US" dirty="0" smtClean="0"/>
              <a:t>Ni</a:t>
            </a:r>
          </a:p>
          <a:p>
            <a:r>
              <a:rPr lang="en-US" dirty="0" smtClean="0"/>
              <a:t>Purifying of industrial gases (removal of sulfur)</a:t>
            </a:r>
          </a:p>
          <a:p>
            <a:r>
              <a:rPr lang="en-US" dirty="0" smtClean="0"/>
              <a:t>Electronics manufacturing</a:t>
            </a:r>
          </a:p>
          <a:p>
            <a:pPr lvl="1"/>
            <a:r>
              <a:rPr lang="en-US" dirty="0" smtClean="0"/>
              <a:t>Lasers</a:t>
            </a:r>
          </a:p>
          <a:p>
            <a:pPr lvl="1"/>
            <a:r>
              <a:rPr lang="en-US" dirty="0" smtClean="0"/>
              <a:t>Light-</a:t>
            </a:r>
            <a:r>
              <a:rPr lang="en-US" dirty="0" err="1" smtClean="0"/>
              <a:t>emiting</a:t>
            </a:r>
            <a:r>
              <a:rPr lang="en-US" dirty="0" smtClean="0"/>
              <a:t> diodes</a:t>
            </a:r>
          </a:p>
          <a:p>
            <a:pPr lvl="1"/>
            <a:r>
              <a:rPr lang="en-US" dirty="0" smtClean="0"/>
              <a:t>Photoelectric cells</a:t>
            </a:r>
          </a:p>
          <a:p>
            <a:pPr lvl="1"/>
            <a:r>
              <a:rPr lang="en-US" dirty="0" smtClean="0"/>
              <a:t>Semiconductor devices</a:t>
            </a:r>
            <a:endParaRPr lang="en-US" dirty="0"/>
          </a:p>
        </p:txBody>
      </p:sp>
    </p:spTree>
    <p:extLst>
      <p:ext uri="{BB962C8B-B14F-4D97-AF65-F5344CB8AC3E}">
        <p14:creationId xmlns:p14="http://schemas.microsoft.com/office/powerpoint/2010/main" val="316524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Arsenic: Arsine Gas</a:t>
            </a:r>
            <a:endParaRPr lang="en-US" dirty="0"/>
          </a:p>
        </p:txBody>
      </p:sp>
      <p:sp>
        <p:nvSpPr>
          <p:cNvPr id="3" name="Content Placeholder 2"/>
          <p:cNvSpPr>
            <a:spLocks noGrp="1"/>
          </p:cNvSpPr>
          <p:nvPr>
            <p:ph idx="1"/>
          </p:nvPr>
        </p:nvSpPr>
        <p:spPr/>
        <p:txBody>
          <a:bodyPr>
            <a:normAutofit/>
          </a:bodyPr>
          <a:lstStyle/>
          <a:p>
            <a:r>
              <a:rPr lang="en-US" dirty="0" smtClean="0"/>
              <a:t>Used as a dopant in production of semiconductors</a:t>
            </a:r>
          </a:p>
          <a:p>
            <a:r>
              <a:rPr lang="en-US" dirty="0"/>
              <a:t>Exposure may occur when arsine gas is generated while metals or crude ores containing arsenic impurities are treated with acid</a:t>
            </a:r>
            <a:endParaRPr lang="en-US" dirty="0" smtClean="0"/>
          </a:p>
          <a:p>
            <a:r>
              <a:rPr lang="en-US" dirty="0" smtClean="0"/>
              <a:t>May be accidentally released during manufacturing process or the transportation of the gas</a:t>
            </a:r>
          </a:p>
        </p:txBody>
      </p:sp>
    </p:spTree>
    <p:extLst>
      <p:ext uri="{BB962C8B-B14F-4D97-AF65-F5344CB8AC3E}">
        <p14:creationId xmlns:p14="http://schemas.microsoft.com/office/powerpoint/2010/main" val="279930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Arsine Gas Exposure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Colorless, flammable, and highly toxic gas. </a:t>
            </a:r>
          </a:p>
          <a:p>
            <a:r>
              <a:rPr lang="en-US" dirty="0"/>
              <a:t>Garlic-like or fishy odor that can be detected at concentrations of 0.5 ppm and above. </a:t>
            </a:r>
          </a:p>
          <a:p>
            <a:r>
              <a:rPr lang="en-US" dirty="0"/>
              <a:t>Initial symptoms (malaise, dizziness, nausea, abdominal pain, and dyspnea) may develop within several hours of exposure to 3 ppm of arsine (AIHA 1999).</a:t>
            </a:r>
          </a:p>
          <a:p>
            <a:r>
              <a:rPr lang="en-US" dirty="0"/>
              <a:t>Nonirritating</a:t>
            </a:r>
          </a:p>
          <a:p>
            <a:r>
              <a:rPr lang="en-US" dirty="0"/>
              <a:t>Persons exposed to hazardous levels may be unaware of its presence – effects begin 30 min – 24 hours after exposure</a:t>
            </a:r>
          </a:p>
          <a:p>
            <a:r>
              <a:rPr lang="en-US" dirty="0"/>
              <a:t>Shipped in cylinders as a liquefied compressed gas (NIOSH 2005</a:t>
            </a:r>
            <a:r>
              <a:rPr lang="en-US" dirty="0" smtClean="0"/>
              <a:t>)</a:t>
            </a:r>
          </a:p>
          <a:p>
            <a:r>
              <a:rPr lang="en-US" dirty="0" smtClean="0"/>
              <a:t>Hemolytic poison</a:t>
            </a:r>
          </a:p>
          <a:p>
            <a:pPr lvl="1"/>
            <a:r>
              <a:rPr lang="en-US" dirty="0" smtClean="0"/>
              <a:t>Hemolysis within about 24 hours</a:t>
            </a:r>
          </a:p>
          <a:p>
            <a:pPr lvl="1"/>
            <a:r>
              <a:rPr lang="en-US" dirty="0" smtClean="0"/>
              <a:t>Early headache, nausea, abdominal pain and hematuria</a:t>
            </a:r>
            <a:endParaRPr lang="en-US" dirty="0"/>
          </a:p>
          <a:p>
            <a:endParaRPr lang="en-US" dirty="0"/>
          </a:p>
        </p:txBody>
      </p:sp>
    </p:spTree>
    <p:extLst>
      <p:ext uri="{BB962C8B-B14F-4D97-AF65-F5344CB8AC3E}">
        <p14:creationId xmlns:p14="http://schemas.microsoft.com/office/powerpoint/2010/main" val="4196565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Arsenic: Food &amp; Remedies</a:t>
            </a:r>
            <a:endParaRPr lang="en-US" dirty="0"/>
          </a:p>
        </p:txBody>
      </p:sp>
      <p:sp>
        <p:nvSpPr>
          <p:cNvPr id="3" name="Content Placeholder 2"/>
          <p:cNvSpPr>
            <a:spLocks noGrp="1"/>
          </p:cNvSpPr>
          <p:nvPr>
            <p:ph sz="half" idx="1"/>
          </p:nvPr>
        </p:nvSpPr>
        <p:spPr>
          <a:xfrm>
            <a:off x="304800" y="2060575"/>
            <a:ext cx="5702695" cy="4630736"/>
          </a:xfrm>
        </p:spPr>
        <p:txBody>
          <a:bodyPr>
            <a:normAutofit/>
          </a:bodyPr>
          <a:lstStyle/>
          <a:p>
            <a:r>
              <a:rPr lang="en-US" dirty="0" smtClean="0"/>
              <a:t>Plants sprayed with pesticides: wine grapes, tobacco</a:t>
            </a:r>
          </a:p>
          <a:p>
            <a:r>
              <a:rPr lang="en-US" dirty="0" smtClean="0"/>
              <a:t>Seafood: bivalves, bottom-feeding fish, seaweed</a:t>
            </a:r>
          </a:p>
          <a:p>
            <a:pPr lvl="1"/>
            <a:r>
              <a:rPr lang="en-US" dirty="0" err="1" smtClean="0"/>
              <a:t>Arsenobetaine</a:t>
            </a:r>
            <a:r>
              <a:rPr lang="en-US" dirty="0" smtClean="0"/>
              <a:t> &amp; </a:t>
            </a:r>
            <a:r>
              <a:rPr lang="en-US" dirty="0" err="1" smtClean="0"/>
              <a:t>arsenocholine</a:t>
            </a:r>
            <a:r>
              <a:rPr lang="en-US" dirty="0" smtClean="0"/>
              <a:t> – excreted in urine</a:t>
            </a:r>
          </a:p>
          <a:p>
            <a:r>
              <a:rPr lang="en-US" dirty="0" err="1" smtClean="0"/>
              <a:t>Carbasone</a:t>
            </a:r>
            <a:r>
              <a:rPr lang="en-US" dirty="0" smtClean="0"/>
              <a:t>: </a:t>
            </a:r>
            <a:r>
              <a:rPr lang="en-US" dirty="0" err="1" smtClean="0"/>
              <a:t>antiparasitic</a:t>
            </a:r>
            <a:r>
              <a:rPr lang="en-US" dirty="0" smtClean="0"/>
              <a:t> medication</a:t>
            </a:r>
          </a:p>
          <a:p>
            <a:r>
              <a:rPr lang="en-US" dirty="0" smtClean="0"/>
              <a:t>Folk and naturopathic remedies: “Asiatic pill”, </a:t>
            </a:r>
            <a:r>
              <a:rPr lang="en-US" dirty="0" err="1" smtClean="0"/>
              <a:t>kushtay</a:t>
            </a:r>
            <a:r>
              <a:rPr lang="en-US" dirty="0" smtClean="0"/>
              <a:t>, yellow root</a:t>
            </a:r>
          </a:p>
          <a:p>
            <a:r>
              <a:rPr lang="en-US" dirty="0" err="1" smtClean="0"/>
              <a:t>Salvarsan</a:t>
            </a:r>
            <a:r>
              <a:rPr lang="en-US" dirty="0" smtClean="0"/>
              <a:t> and Fowler’s solution: historical</a:t>
            </a:r>
          </a:p>
          <a:p>
            <a:r>
              <a:rPr lang="en-US" dirty="0" smtClean="0"/>
              <a:t>Veterinary anti-</a:t>
            </a:r>
            <a:r>
              <a:rPr lang="en-US" dirty="0" err="1" smtClean="0"/>
              <a:t>parasitics</a:t>
            </a:r>
            <a:endParaRPr lang="en-US" dirty="0" smtClean="0"/>
          </a:p>
          <a:p>
            <a:r>
              <a:rPr lang="en-US" dirty="0" smtClean="0"/>
              <a:t>Some countries: therapy for </a:t>
            </a:r>
            <a:r>
              <a:rPr lang="en-US" dirty="0" err="1" smtClean="0"/>
              <a:t>trypanosomiasis</a:t>
            </a:r>
            <a:r>
              <a:rPr lang="en-US" dirty="0" smtClean="0"/>
              <a:t> and </a:t>
            </a:r>
            <a:r>
              <a:rPr lang="en-US" dirty="0" err="1" smtClean="0"/>
              <a:t>amebiasis</a:t>
            </a:r>
            <a:endParaRPr lang="en-US" dirty="0"/>
          </a:p>
        </p:txBody>
      </p:sp>
      <p:pic>
        <p:nvPicPr>
          <p:cNvPr id="4" name="Picture 3"/>
          <p:cNvPicPr>
            <a:picLocks noChangeAspect="1"/>
          </p:cNvPicPr>
          <p:nvPr/>
        </p:nvPicPr>
        <p:blipFill>
          <a:blip r:embed="rId3"/>
          <a:stretch>
            <a:fillRect/>
          </a:stretch>
        </p:blipFill>
        <p:spPr>
          <a:xfrm>
            <a:off x="6007495" y="1621118"/>
            <a:ext cx="5904868" cy="2323353"/>
          </a:xfrm>
          <a:prstGeom prst="rect">
            <a:avLst/>
          </a:prstGeom>
        </p:spPr>
      </p:pic>
      <p:pic>
        <p:nvPicPr>
          <p:cNvPr id="5" name="Picture 4"/>
          <p:cNvPicPr>
            <a:picLocks noChangeAspect="1"/>
          </p:cNvPicPr>
          <p:nvPr/>
        </p:nvPicPr>
        <p:blipFill>
          <a:blip r:embed="rId4"/>
          <a:stretch>
            <a:fillRect/>
          </a:stretch>
        </p:blipFill>
        <p:spPr>
          <a:xfrm>
            <a:off x="6007495" y="4146676"/>
            <a:ext cx="6019567" cy="2544635"/>
          </a:xfrm>
          <a:prstGeom prst="rect">
            <a:avLst/>
          </a:prstGeom>
        </p:spPr>
      </p:pic>
    </p:spTree>
    <p:extLst>
      <p:ext uri="{BB962C8B-B14F-4D97-AF65-F5344CB8AC3E}">
        <p14:creationId xmlns:p14="http://schemas.microsoft.com/office/powerpoint/2010/main" val="67645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contamination: Thailand</a:t>
            </a:r>
            <a:endParaRPr lang="en-US" dirty="0"/>
          </a:p>
        </p:txBody>
      </p:sp>
      <p:sp>
        <p:nvSpPr>
          <p:cNvPr id="3" name="Content Placeholder 2"/>
          <p:cNvSpPr>
            <a:spLocks noGrp="1"/>
          </p:cNvSpPr>
          <p:nvPr>
            <p:ph idx="1"/>
          </p:nvPr>
        </p:nvSpPr>
        <p:spPr/>
        <p:txBody>
          <a:bodyPr>
            <a:normAutofit/>
          </a:bodyPr>
          <a:lstStyle/>
          <a:p>
            <a:r>
              <a:rPr lang="en-US" dirty="0" err="1" smtClean="0"/>
              <a:t>Phibun</a:t>
            </a:r>
            <a:r>
              <a:rPr lang="en-US" dirty="0" smtClean="0"/>
              <a:t> district</a:t>
            </a:r>
          </a:p>
          <a:p>
            <a:r>
              <a:rPr lang="en-US" dirty="0" smtClean="0"/>
              <a:t>100 km</a:t>
            </a:r>
            <a:r>
              <a:rPr lang="en-US" baseline="30000" dirty="0" smtClean="0"/>
              <a:t>2</a:t>
            </a:r>
            <a:r>
              <a:rPr lang="en-US" dirty="0" smtClean="0"/>
              <a:t> area affected</a:t>
            </a:r>
          </a:p>
          <a:p>
            <a:r>
              <a:rPr lang="en-US" dirty="0" smtClean="0"/>
              <a:t>150,000 exposed individuals</a:t>
            </a:r>
          </a:p>
          <a:p>
            <a:r>
              <a:rPr lang="en-US" dirty="0" smtClean="0"/>
              <a:t>Oxidation of disseminated </a:t>
            </a:r>
            <a:r>
              <a:rPr lang="en-US" dirty="0" err="1" smtClean="0"/>
              <a:t>arsenopyrite</a:t>
            </a:r>
            <a:r>
              <a:rPr lang="en-US" dirty="0" smtClean="0"/>
              <a:t> due to mining (Tin)</a:t>
            </a:r>
          </a:p>
          <a:p>
            <a:r>
              <a:rPr lang="en-US" dirty="0" smtClean="0"/>
              <a:t>Range in As concentration was 1-5000 </a:t>
            </a:r>
            <a:r>
              <a:rPr lang="en-US" dirty="0" err="1" smtClean="0"/>
              <a:t>ug</a:t>
            </a:r>
            <a:r>
              <a:rPr lang="en-US" dirty="0" smtClean="0"/>
              <a:t>/L (</a:t>
            </a:r>
            <a:r>
              <a:rPr lang="en-US" dirty="0" err="1" smtClean="0"/>
              <a:t>ug</a:t>
            </a:r>
            <a:r>
              <a:rPr lang="en-US" dirty="0" smtClean="0"/>
              <a:t>/L = ppb)</a:t>
            </a:r>
          </a:p>
          <a:p>
            <a:r>
              <a:rPr lang="en-US" dirty="0"/>
              <a:t>On January 22, 2001 EPA adopted a new standard for </a:t>
            </a:r>
            <a:r>
              <a:rPr lang="en-US" b="1" dirty="0"/>
              <a:t>arsenic</a:t>
            </a:r>
            <a:r>
              <a:rPr lang="en-US" dirty="0"/>
              <a:t> in </a:t>
            </a:r>
            <a:r>
              <a:rPr lang="en-US" b="1" dirty="0"/>
              <a:t>drinking water</a:t>
            </a:r>
            <a:r>
              <a:rPr lang="en-US" dirty="0"/>
              <a:t> at 10 parts per billion (ppb), replacing the old standard of 50 ppb. The rule became effective on February 22, 2002. The date by which systems must comply with the new 10 ppb standard is January 23, 2006.</a:t>
            </a:r>
          </a:p>
        </p:txBody>
      </p:sp>
      <p:sp>
        <p:nvSpPr>
          <p:cNvPr id="4" name="TextBox 3"/>
          <p:cNvSpPr txBox="1"/>
          <p:nvPr/>
        </p:nvSpPr>
        <p:spPr>
          <a:xfrm>
            <a:off x="2402541" y="6257365"/>
            <a:ext cx="5791200" cy="923330"/>
          </a:xfrm>
          <a:prstGeom prst="rect">
            <a:avLst/>
          </a:prstGeom>
          <a:noFill/>
        </p:spPr>
        <p:txBody>
          <a:bodyPr wrap="square" rtlCol="0">
            <a:spAutoFit/>
          </a:bodyPr>
          <a:lstStyle/>
          <a:p>
            <a:pPr algn="ctr"/>
            <a:r>
              <a:rPr lang="en-US" dirty="0" err="1"/>
              <a:t>Smedley</a:t>
            </a:r>
            <a:r>
              <a:rPr lang="en-US" dirty="0"/>
              <a:t> and </a:t>
            </a:r>
            <a:r>
              <a:rPr lang="en-US" dirty="0" err="1"/>
              <a:t>Kinniburgh</a:t>
            </a:r>
            <a:r>
              <a:rPr lang="en-US" dirty="0"/>
              <a:t>, </a:t>
            </a:r>
            <a:r>
              <a:rPr lang="en-US" dirty="0" smtClean="0"/>
              <a:t>2002</a:t>
            </a:r>
          </a:p>
          <a:p>
            <a:pPr algn="ctr"/>
            <a:r>
              <a:rPr lang="en-US" dirty="0" smtClean="0"/>
              <a:t>IARC, 2004</a:t>
            </a:r>
            <a:endParaRPr lang="en-US" dirty="0"/>
          </a:p>
          <a:p>
            <a:pPr algn="ctr"/>
            <a:endParaRPr lang="en-US" dirty="0"/>
          </a:p>
        </p:txBody>
      </p:sp>
      <p:pic>
        <p:nvPicPr>
          <p:cNvPr id="5" name="Picture 4"/>
          <p:cNvPicPr>
            <a:picLocks noChangeAspect="1"/>
          </p:cNvPicPr>
          <p:nvPr/>
        </p:nvPicPr>
        <p:blipFill>
          <a:blip r:embed="rId3"/>
          <a:stretch>
            <a:fillRect/>
          </a:stretch>
        </p:blipFill>
        <p:spPr>
          <a:xfrm>
            <a:off x="9640860" y="0"/>
            <a:ext cx="2551139" cy="4034118"/>
          </a:xfrm>
          <a:prstGeom prst="rect">
            <a:avLst/>
          </a:prstGeom>
        </p:spPr>
      </p:pic>
      <p:sp>
        <p:nvSpPr>
          <p:cNvPr id="6" name="Oval 5"/>
          <p:cNvSpPr/>
          <p:nvPr/>
        </p:nvSpPr>
        <p:spPr>
          <a:xfrm>
            <a:off x="10363200" y="3101788"/>
            <a:ext cx="197224" cy="2151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606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Bangladesh</a:t>
            </a:r>
            <a:endParaRPr lang="en-US" dirty="0"/>
          </a:p>
        </p:txBody>
      </p:sp>
      <p:sp>
        <p:nvSpPr>
          <p:cNvPr id="3" name="Content Placeholder 2"/>
          <p:cNvSpPr>
            <a:spLocks noGrp="1"/>
          </p:cNvSpPr>
          <p:nvPr>
            <p:ph idx="1"/>
          </p:nvPr>
        </p:nvSpPr>
        <p:spPr/>
        <p:txBody>
          <a:bodyPr/>
          <a:lstStyle/>
          <a:p>
            <a:r>
              <a:rPr lang="en-US" dirty="0" smtClean="0"/>
              <a:t>77 million people in Bangladesh have been exposed to contaminated ground water</a:t>
            </a:r>
            <a:endParaRPr lang="en-US" dirty="0"/>
          </a:p>
        </p:txBody>
      </p:sp>
      <p:pic>
        <p:nvPicPr>
          <p:cNvPr id="4" name="Picture 3"/>
          <p:cNvPicPr>
            <a:picLocks noChangeAspect="1"/>
          </p:cNvPicPr>
          <p:nvPr/>
        </p:nvPicPr>
        <p:blipFill>
          <a:blip r:embed="rId2"/>
          <a:stretch>
            <a:fillRect/>
          </a:stretch>
        </p:blipFill>
        <p:spPr>
          <a:xfrm>
            <a:off x="2864688" y="3084137"/>
            <a:ext cx="4967568" cy="3164262"/>
          </a:xfrm>
          <a:prstGeom prst="rect">
            <a:avLst/>
          </a:prstGeom>
        </p:spPr>
      </p:pic>
      <p:sp>
        <p:nvSpPr>
          <p:cNvPr id="7" name="TextBox 6"/>
          <p:cNvSpPr txBox="1"/>
          <p:nvPr/>
        </p:nvSpPr>
        <p:spPr>
          <a:xfrm>
            <a:off x="2653553" y="6448069"/>
            <a:ext cx="5396753" cy="369332"/>
          </a:xfrm>
          <a:prstGeom prst="rect">
            <a:avLst/>
          </a:prstGeom>
          <a:noFill/>
        </p:spPr>
        <p:txBody>
          <a:bodyPr wrap="square" rtlCol="0">
            <a:spAutoFit/>
          </a:bodyPr>
          <a:lstStyle/>
          <a:p>
            <a:r>
              <a:rPr lang="en-US" dirty="0"/>
              <a:t>http://www.slideshare.net/corytrimm/arsenic</a:t>
            </a:r>
          </a:p>
        </p:txBody>
      </p:sp>
    </p:spTree>
    <p:extLst>
      <p:ext uri="{BB962C8B-B14F-4D97-AF65-F5344CB8AC3E}">
        <p14:creationId xmlns:p14="http://schemas.microsoft.com/office/powerpoint/2010/main" val="1355998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7187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646110" y="452718"/>
            <a:ext cx="9404723" cy="6073588"/>
          </a:xfrm>
          <a:prstGeom prst="rect">
            <a:avLst/>
          </a:prstGeom>
        </p:spPr>
      </p:pic>
    </p:spTree>
    <p:extLst>
      <p:ext uri="{BB962C8B-B14F-4D97-AF65-F5344CB8AC3E}">
        <p14:creationId xmlns:p14="http://schemas.microsoft.com/office/powerpoint/2010/main" val="313012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Arsenic: Commercial Products</a:t>
            </a:r>
            <a:endParaRPr lang="en-US" dirty="0"/>
          </a:p>
        </p:txBody>
      </p:sp>
      <p:sp>
        <p:nvSpPr>
          <p:cNvPr id="3" name="Content Placeholder 2"/>
          <p:cNvSpPr>
            <a:spLocks noGrp="1"/>
          </p:cNvSpPr>
          <p:nvPr>
            <p:ph idx="1"/>
          </p:nvPr>
        </p:nvSpPr>
        <p:spPr/>
        <p:txBody>
          <a:bodyPr/>
          <a:lstStyle/>
          <a:p>
            <a:r>
              <a:rPr lang="en-US" dirty="0" smtClean="0"/>
              <a:t>Wood preservative</a:t>
            </a:r>
          </a:p>
          <a:p>
            <a:r>
              <a:rPr lang="en-US" dirty="0" smtClean="0"/>
              <a:t>Pesticides, herbicides and fungicides (residue of foods, tobacco)</a:t>
            </a:r>
          </a:p>
          <a:p>
            <a:r>
              <a:rPr lang="en-US" dirty="0" smtClean="0"/>
              <a:t>Paints and pigments</a:t>
            </a:r>
          </a:p>
          <a:p>
            <a:r>
              <a:rPr lang="en-US" dirty="0" smtClean="0"/>
              <a:t>Leaded gasoline</a:t>
            </a:r>
            <a:endParaRPr lang="en-US" dirty="0"/>
          </a:p>
        </p:txBody>
      </p:sp>
    </p:spTree>
    <p:extLst>
      <p:ext uri="{BB962C8B-B14F-4D97-AF65-F5344CB8AC3E}">
        <p14:creationId xmlns:p14="http://schemas.microsoft.com/office/powerpoint/2010/main" val="930597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at risk</a:t>
            </a:r>
            <a:endParaRPr lang="en-US" dirty="0"/>
          </a:p>
        </p:txBody>
      </p:sp>
      <p:sp>
        <p:nvSpPr>
          <p:cNvPr id="3" name="Content Placeholder 2"/>
          <p:cNvSpPr>
            <a:spLocks noGrp="1"/>
          </p:cNvSpPr>
          <p:nvPr>
            <p:ph idx="1"/>
          </p:nvPr>
        </p:nvSpPr>
        <p:spPr/>
        <p:txBody>
          <a:bodyPr/>
          <a:lstStyle/>
          <a:p>
            <a:r>
              <a:rPr lang="en-US" dirty="0" smtClean="0"/>
              <a:t>Quantity of As released by human activities is 3X natural sources</a:t>
            </a:r>
          </a:p>
          <a:p>
            <a:r>
              <a:rPr lang="en-US" dirty="0" smtClean="0"/>
              <a:t>Refinery workers</a:t>
            </a:r>
          </a:p>
          <a:p>
            <a:r>
              <a:rPr lang="en-US" dirty="0" smtClean="0"/>
              <a:t>Farmers (pesticides, herbicides, fungicides)</a:t>
            </a:r>
          </a:p>
          <a:p>
            <a:r>
              <a:rPr lang="en-US" dirty="0" smtClean="0"/>
              <a:t>Living near arsenic-emitting facilities</a:t>
            </a:r>
          </a:p>
          <a:p>
            <a:r>
              <a:rPr lang="en-US" dirty="0" smtClean="0"/>
              <a:t>Living near mines  </a:t>
            </a:r>
            <a:r>
              <a:rPr lang="en-US" dirty="0" err="1" smtClean="0"/>
              <a:t>ie</a:t>
            </a:r>
            <a:r>
              <a:rPr lang="en-US" dirty="0" smtClean="0"/>
              <a:t>. Tin mining (Thailand)</a:t>
            </a:r>
          </a:p>
          <a:p>
            <a:r>
              <a:rPr lang="en-US" dirty="0" smtClean="0"/>
              <a:t>Areas of high geothermal activity</a:t>
            </a:r>
          </a:p>
          <a:p>
            <a:r>
              <a:rPr lang="en-US" dirty="0" smtClean="0"/>
              <a:t>Ant poison ingestion by children – phase out recommended by EPA in 1989</a:t>
            </a:r>
          </a:p>
          <a:p>
            <a:r>
              <a:rPr lang="en-US" dirty="0" smtClean="0"/>
              <a:t>‘Green wood’ – treated with copper arsenate</a:t>
            </a:r>
          </a:p>
          <a:p>
            <a:r>
              <a:rPr lang="en-US" dirty="0" smtClean="0"/>
              <a:t>Drinking water contaminated with arsenic</a:t>
            </a:r>
            <a:endParaRPr lang="en-US" dirty="0"/>
          </a:p>
        </p:txBody>
      </p:sp>
    </p:spTree>
    <p:extLst>
      <p:ext uri="{BB962C8B-B14F-4D97-AF65-F5344CB8AC3E}">
        <p14:creationId xmlns:p14="http://schemas.microsoft.com/office/powerpoint/2010/main" val="180739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Case 1</a:t>
            </a:r>
            <a:endParaRPr lang="en-US" dirty="0"/>
          </a:p>
        </p:txBody>
      </p:sp>
      <p:sp>
        <p:nvSpPr>
          <p:cNvPr id="3" name="Content Placeholder 2"/>
          <p:cNvSpPr>
            <a:spLocks noGrp="1"/>
          </p:cNvSpPr>
          <p:nvPr>
            <p:ph idx="1"/>
          </p:nvPr>
        </p:nvSpPr>
        <p:spPr/>
        <p:txBody>
          <a:bodyPr/>
          <a:lstStyle/>
          <a:p>
            <a:r>
              <a:rPr lang="en-US" dirty="0" smtClean="0"/>
              <a:t>38 year old male wood-worker/builder</a:t>
            </a:r>
          </a:p>
          <a:p>
            <a:r>
              <a:rPr lang="en-US" dirty="0" smtClean="0"/>
              <a:t>4 months of numbness &amp; tingling in fingers and toes</a:t>
            </a:r>
          </a:p>
          <a:p>
            <a:r>
              <a:rPr lang="en-US" dirty="0" smtClean="0"/>
              <a:t>Now burning in sensation</a:t>
            </a:r>
          </a:p>
          <a:p>
            <a:r>
              <a:rPr lang="en-US" dirty="0" smtClean="0"/>
              <a:t>Difficulty holding his tools but no other symptoms</a:t>
            </a:r>
          </a:p>
          <a:p>
            <a:r>
              <a:rPr lang="en-US" dirty="0" smtClean="0"/>
              <a:t>His hands are very ‘worn’ from his job</a:t>
            </a:r>
            <a:endParaRPr lang="en-US" dirty="0"/>
          </a:p>
        </p:txBody>
      </p:sp>
    </p:spTree>
    <p:extLst>
      <p:ext uri="{BB962C8B-B14F-4D97-AF65-F5344CB8AC3E}">
        <p14:creationId xmlns:p14="http://schemas.microsoft.com/office/powerpoint/2010/main" val="122951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12222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Exposure</a:t>
            </a:r>
            <a:endParaRPr lang="en-US" dirty="0"/>
          </a:p>
        </p:txBody>
      </p:sp>
      <p:sp>
        <p:nvSpPr>
          <p:cNvPr id="3" name="Content Placeholder 2"/>
          <p:cNvSpPr>
            <a:spLocks noGrp="1"/>
          </p:cNvSpPr>
          <p:nvPr>
            <p:ph idx="1"/>
          </p:nvPr>
        </p:nvSpPr>
        <p:spPr/>
        <p:txBody>
          <a:bodyPr/>
          <a:lstStyle/>
          <a:p>
            <a:r>
              <a:rPr lang="en-US" dirty="0" smtClean="0"/>
              <a:t>Ingested: absorbed 60-90% from GI tract</a:t>
            </a:r>
          </a:p>
          <a:p>
            <a:r>
              <a:rPr lang="en-US" dirty="0" smtClean="0"/>
              <a:t>Inhalation: also well absorbed </a:t>
            </a:r>
          </a:p>
          <a:p>
            <a:pPr lvl="1"/>
            <a:r>
              <a:rPr lang="en-US" dirty="0" smtClean="0"/>
              <a:t>In workplace: arsenic trioxide</a:t>
            </a:r>
          </a:p>
          <a:p>
            <a:pPr lvl="1"/>
            <a:r>
              <a:rPr lang="en-US" dirty="0" smtClean="0"/>
              <a:t>Small molecules can reach lower airways – autopsies of prior smelter workers show chronic lung arsenic particles</a:t>
            </a:r>
          </a:p>
          <a:p>
            <a:r>
              <a:rPr lang="en-US" dirty="0" smtClean="0"/>
              <a:t>Dermal absorption: systemic toxicity may occur in rare occupational accidents where arsenic </a:t>
            </a:r>
            <a:r>
              <a:rPr lang="en-US" dirty="0" err="1" smtClean="0"/>
              <a:t>trichloride</a:t>
            </a:r>
            <a:r>
              <a:rPr lang="en-US" dirty="0" smtClean="0"/>
              <a:t> or arsenic acid is splashed on skin</a:t>
            </a:r>
          </a:p>
          <a:p>
            <a:endParaRPr lang="en-US" dirty="0"/>
          </a:p>
        </p:txBody>
      </p:sp>
    </p:spTree>
    <p:extLst>
      <p:ext uri="{BB962C8B-B14F-4D97-AF65-F5344CB8AC3E}">
        <p14:creationId xmlns:p14="http://schemas.microsoft.com/office/powerpoint/2010/main" val="4112747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Arsenic Clearance</a:t>
            </a:r>
            <a:endParaRPr lang="en-US" dirty="0"/>
          </a:p>
        </p:txBody>
      </p:sp>
      <p:sp>
        <p:nvSpPr>
          <p:cNvPr id="3" name="Content Placeholder 2"/>
          <p:cNvSpPr>
            <a:spLocks noGrp="1"/>
          </p:cNvSpPr>
          <p:nvPr>
            <p:ph idx="1"/>
          </p:nvPr>
        </p:nvSpPr>
        <p:spPr/>
        <p:txBody>
          <a:bodyPr/>
          <a:lstStyle/>
          <a:p>
            <a:r>
              <a:rPr lang="en-US" dirty="0" smtClean="0"/>
              <a:t>Within two weeks of acute exposure: arsenic remains only in skin, hair, nails, bone and teeth</a:t>
            </a:r>
          </a:p>
          <a:p>
            <a:r>
              <a:rPr lang="en-US" dirty="0" smtClean="0"/>
              <a:t>Fish arsenic is rapidly excreted in the urine with no toxicity</a:t>
            </a:r>
          </a:p>
          <a:p>
            <a:r>
              <a:rPr lang="en-US" dirty="0" smtClean="0"/>
              <a:t>Arsenic is excreted primarily through the kidneys – blood levels can be normal, while urine levels may be very elevated</a:t>
            </a:r>
            <a:endParaRPr lang="en-US" dirty="0"/>
          </a:p>
        </p:txBody>
      </p:sp>
    </p:spTree>
    <p:extLst>
      <p:ext uri="{BB962C8B-B14F-4D97-AF65-F5344CB8AC3E}">
        <p14:creationId xmlns:p14="http://schemas.microsoft.com/office/powerpoint/2010/main" val="182380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test would you like to order on your wood-worker patient?</a:t>
            </a:r>
            <a:endParaRPr lang="en-US" dirty="0"/>
          </a:p>
        </p:txBody>
      </p:sp>
    </p:spTree>
    <p:extLst>
      <p:ext uri="{BB962C8B-B14F-4D97-AF65-F5344CB8AC3E}">
        <p14:creationId xmlns:p14="http://schemas.microsoft.com/office/powerpoint/2010/main" val="2988932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arsenic concentration</a:t>
            </a:r>
            <a:endParaRPr lang="en-US" dirty="0"/>
          </a:p>
        </p:txBody>
      </p:sp>
      <p:sp>
        <p:nvSpPr>
          <p:cNvPr id="3" name="Content Placeholder 2"/>
          <p:cNvSpPr>
            <a:spLocks noGrp="1"/>
          </p:cNvSpPr>
          <p:nvPr>
            <p:ph idx="1"/>
          </p:nvPr>
        </p:nvSpPr>
        <p:spPr/>
        <p:txBody>
          <a:bodyPr/>
          <a:lstStyle/>
          <a:p>
            <a:r>
              <a:rPr lang="en-US" dirty="0" smtClean="0"/>
              <a:t>Spot urine: 6000 </a:t>
            </a:r>
            <a:r>
              <a:rPr lang="en-US" dirty="0" err="1" smtClean="0"/>
              <a:t>ug</a:t>
            </a:r>
            <a:r>
              <a:rPr lang="en-US" dirty="0" smtClean="0"/>
              <a:t>/L (normal &lt; 100 </a:t>
            </a:r>
            <a:r>
              <a:rPr lang="en-US" dirty="0" err="1" smtClean="0"/>
              <a:t>ug</a:t>
            </a:r>
            <a:r>
              <a:rPr lang="en-US" dirty="0" smtClean="0"/>
              <a:t>/L)</a:t>
            </a:r>
          </a:p>
          <a:p>
            <a:r>
              <a:rPr lang="en-US" dirty="0" smtClean="0"/>
              <a:t>Speciation may be performed in some labs: take </a:t>
            </a:r>
            <a:r>
              <a:rPr lang="en-US" dirty="0" err="1" smtClean="0"/>
              <a:t>organoarsenicals</a:t>
            </a:r>
            <a:r>
              <a:rPr lang="en-US" dirty="0" smtClean="0"/>
              <a:t> into account</a:t>
            </a:r>
            <a:endParaRPr lang="en-US" dirty="0"/>
          </a:p>
        </p:txBody>
      </p:sp>
    </p:spTree>
    <p:extLst>
      <p:ext uri="{BB962C8B-B14F-4D97-AF65-F5344CB8AC3E}">
        <p14:creationId xmlns:p14="http://schemas.microsoft.com/office/powerpoint/2010/main" val="3667051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Arsenic Poisoning</a:t>
            </a:r>
            <a:endParaRPr lang="en-US" dirty="0"/>
          </a:p>
        </p:txBody>
      </p:sp>
      <p:sp>
        <p:nvSpPr>
          <p:cNvPr id="3" name="Content Placeholder 2"/>
          <p:cNvSpPr>
            <a:spLocks noGrp="1"/>
          </p:cNvSpPr>
          <p:nvPr>
            <p:ph idx="1"/>
          </p:nvPr>
        </p:nvSpPr>
        <p:spPr/>
        <p:txBody>
          <a:bodyPr/>
          <a:lstStyle/>
          <a:p>
            <a:r>
              <a:rPr lang="en-US" dirty="0" smtClean="0"/>
              <a:t>Arsenic interferes with critical biochemical reactions by:</a:t>
            </a:r>
          </a:p>
          <a:p>
            <a:pPr lvl="1"/>
            <a:r>
              <a:rPr lang="en-US" dirty="0" smtClean="0"/>
              <a:t>Inhibition of sulfhydryl-containing enzymes</a:t>
            </a:r>
          </a:p>
          <a:p>
            <a:pPr lvl="1"/>
            <a:r>
              <a:rPr lang="en-US" dirty="0" smtClean="0"/>
              <a:t>Substituting for phosphate which causes hydrolysis of important phosphate bonds – ATP</a:t>
            </a:r>
          </a:p>
          <a:p>
            <a:r>
              <a:rPr lang="en-US" dirty="0" smtClean="0"/>
              <a:t>Arsine gas: binds to RBCs, causing irreversible hemolysis</a:t>
            </a:r>
            <a:endParaRPr lang="en-US" dirty="0"/>
          </a:p>
        </p:txBody>
      </p:sp>
      <p:pic>
        <p:nvPicPr>
          <p:cNvPr id="4" name="Picture 3"/>
          <p:cNvPicPr>
            <a:picLocks noChangeAspect="1"/>
          </p:cNvPicPr>
          <p:nvPr/>
        </p:nvPicPr>
        <p:blipFill>
          <a:blip r:embed="rId2"/>
          <a:stretch>
            <a:fillRect/>
          </a:stretch>
        </p:blipFill>
        <p:spPr>
          <a:xfrm>
            <a:off x="3370729" y="4606737"/>
            <a:ext cx="4338918" cy="2009215"/>
          </a:xfrm>
          <a:prstGeom prst="rect">
            <a:avLst/>
          </a:prstGeom>
        </p:spPr>
      </p:pic>
    </p:spTree>
    <p:extLst>
      <p:ext uri="{BB962C8B-B14F-4D97-AF65-F5344CB8AC3E}">
        <p14:creationId xmlns:p14="http://schemas.microsoft.com/office/powerpoint/2010/main" val="3140549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Gastrointestinal Effects</a:t>
            </a:r>
            <a:endParaRPr lang="en-US" dirty="0"/>
          </a:p>
        </p:txBody>
      </p:sp>
      <p:sp>
        <p:nvSpPr>
          <p:cNvPr id="3" name="Content Placeholder 2"/>
          <p:cNvSpPr>
            <a:spLocks noGrp="1"/>
          </p:cNvSpPr>
          <p:nvPr>
            <p:ph idx="1"/>
          </p:nvPr>
        </p:nvSpPr>
        <p:spPr/>
        <p:txBody>
          <a:bodyPr/>
          <a:lstStyle/>
          <a:p>
            <a:r>
              <a:rPr lang="en-US" dirty="0" smtClean="0"/>
              <a:t>Increased permeability of GI blood vessels causes fluid loss</a:t>
            </a:r>
          </a:p>
          <a:p>
            <a:r>
              <a:rPr lang="en-US" dirty="0" smtClean="0"/>
              <a:t>Inflammation and necrosis of GI tract can lead to hemorrhagic gastroenteritis</a:t>
            </a:r>
          </a:p>
          <a:p>
            <a:r>
              <a:rPr lang="en-US" dirty="0" smtClean="0"/>
              <a:t>Tissue damage leads to hepatic necrosis: elevated LFTs</a:t>
            </a:r>
          </a:p>
          <a:p>
            <a:r>
              <a:rPr lang="en-US" dirty="0" smtClean="0"/>
              <a:t>Acute RTA leads to proteinuria and elevated creatinine</a:t>
            </a:r>
          </a:p>
        </p:txBody>
      </p:sp>
    </p:spTree>
    <p:extLst>
      <p:ext uri="{BB962C8B-B14F-4D97-AF65-F5344CB8AC3E}">
        <p14:creationId xmlns:p14="http://schemas.microsoft.com/office/powerpoint/2010/main" val="360823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Effects</a:t>
            </a:r>
            <a:endParaRPr lang="en-US" dirty="0"/>
          </a:p>
        </p:txBody>
      </p:sp>
      <p:sp>
        <p:nvSpPr>
          <p:cNvPr id="3" name="Content Placeholder 2"/>
          <p:cNvSpPr>
            <a:spLocks noGrp="1"/>
          </p:cNvSpPr>
          <p:nvPr>
            <p:ph idx="1"/>
          </p:nvPr>
        </p:nvSpPr>
        <p:spPr/>
        <p:txBody>
          <a:bodyPr/>
          <a:lstStyle/>
          <a:p>
            <a:r>
              <a:rPr lang="en-US" dirty="0" smtClean="0"/>
              <a:t>Capillary leak – hypotension and shock</a:t>
            </a:r>
          </a:p>
          <a:p>
            <a:r>
              <a:rPr lang="en-US" dirty="0" smtClean="0"/>
              <a:t>Myocardial damage and dysrhythmias: Wide QRS, long QT, ST segment changes</a:t>
            </a:r>
          </a:p>
          <a:p>
            <a:r>
              <a:rPr lang="en-US" dirty="0" smtClean="0"/>
              <a:t>Vasospasm: ‘Blackfoot disease’ from contaminated water in Taiwan (10-1820 ppb)</a:t>
            </a:r>
          </a:p>
          <a:p>
            <a:r>
              <a:rPr lang="en-US" dirty="0" smtClean="0"/>
              <a:t>Chile: Raynaud’s phenomenon and pediatric myocardial hypertrophy (20-400 ppb in drinking water)</a:t>
            </a:r>
          </a:p>
          <a:p>
            <a:endParaRPr lang="en-US" dirty="0"/>
          </a:p>
        </p:txBody>
      </p:sp>
    </p:spTree>
    <p:extLst>
      <p:ext uri="{BB962C8B-B14F-4D97-AF65-F5344CB8AC3E}">
        <p14:creationId xmlns:p14="http://schemas.microsoft.com/office/powerpoint/2010/main" val="3587358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 Effects</a:t>
            </a:r>
            <a:endParaRPr lang="en-US" dirty="0"/>
          </a:p>
        </p:txBody>
      </p:sp>
      <p:sp>
        <p:nvSpPr>
          <p:cNvPr id="3" name="Content Placeholder 2"/>
          <p:cNvSpPr>
            <a:spLocks noGrp="1"/>
          </p:cNvSpPr>
          <p:nvPr>
            <p:ph idx="1"/>
          </p:nvPr>
        </p:nvSpPr>
        <p:spPr/>
        <p:txBody>
          <a:bodyPr/>
          <a:lstStyle/>
          <a:p>
            <a:r>
              <a:rPr lang="en-US" dirty="0" smtClean="0"/>
              <a:t>Peripheral neuropathy – due to destruction of axonal cylinders (</a:t>
            </a:r>
            <a:r>
              <a:rPr lang="en-US" dirty="0" err="1" smtClean="0"/>
              <a:t>axonopathy</a:t>
            </a:r>
            <a:r>
              <a:rPr lang="en-US" dirty="0" smtClean="0"/>
              <a:t>)</a:t>
            </a:r>
          </a:p>
          <a:p>
            <a:r>
              <a:rPr lang="en-US" dirty="0" smtClean="0"/>
              <a:t>Acute testing may reveal features of acute inflammatory demyelinating polyneuropathy (Guillain-Barre)</a:t>
            </a:r>
          </a:p>
          <a:p>
            <a:r>
              <a:rPr lang="en-US" dirty="0" smtClean="0"/>
              <a:t>Evolves into a classic sensorimotor distal </a:t>
            </a:r>
            <a:r>
              <a:rPr lang="en-US" dirty="0" err="1" smtClean="0"/>
              <a:t>axonopathy</a:t>
            </a:r>
            <a:endParaRPr lang="en-US" dirty="0" smtClean="0"/>
          </a:p>
          <a:p>
            <a:r>
              <a:rPr lang="en-US" dirty="0" smtClean="0"/>
              <a:t>Recovery can take years after cessation of exposure</a:t>
            </a:r>
            <a:endParaRPr lang="en-US" dirty="0"/>
          </a:p>
        </p:txBody>
      </p:sp>
    </p:spTree>
    <p:extLst>
      <p:ext uri="{BB962C8B-B14F-4D97-AF65-F5344CB8AC3E}">
        <p14:creationId xmlns:p14="http://schemas.microsoft.com/office/powerpoint/2010/main" val="3474040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Dermal Effects</a:t>
            </a:r>
            <a:endParaRPr lang="en-US" dirty="0"/>
          </a:p>
        </p:txBody>
      </p:sp>
      <p:sp>
        <p:nvSpPr>
          <p:cNvPr id="3" name="Content Placeholder 2"/>
          <p:cNvSpPr>
            <a:spLocks noGrp="1"/>
          </p:cNvSpPr>
          <p:nvPr>
            <p:ph idx="1"/>
          </p:nvPr>
        </p:nvSpPr>
        <p:spPr>
          <a:xfrm>
            <a:off x="1104293" y="1957565"/>
            <a:ext cx="8946541" cy="4195481"/>
          </a:xfrm>
        </p:spPr>
        <p:txBody>
          <a:bodyPr/>
          <a:lstStyle/>
          <a:p>
            <a:r>
              <a:rPr lang="en-US" dirty="0" smtClean="0"/>
              <a:t>Characteristic palmoplantar hyperkeratosis with chronic exposure – may progress to malignancy (can take decades)</a:t>
            </a:r>
          </a:p>
          <a:p>
            <a:r>
              <a:rPr lang="en-US" dirty="0" smtClean="0"/>
              <a:t>Hyperpigmentation: Eyelids, temples, axillae, neck, chest, groin</a:t>
            </a:r>
          </a:p>
          <a:p>
            <a:r>
              <a:rPr lang="en-US" dirty="0" smtClean="0"/>
              <a:t>Occur with chronic exposure of over 400 ppb </a:t>
            </a:r>
          </a:p>
          <a:p>
            <a:r>
              <a:rPr lang="en-US" dirty="0" err="1" smtClean="0"/>
              <a:t>Mees</a:t>
            </a:r>
            <a:r>
              <a:rPr lang="en-US" dirty="0" smtClean="0"/>
              <a:t> lines: visible several months after acute exposure, or a chronic finding in long-term exposure</a:t>
            </a:r>
            <a:endParaRPr lang="en-US" dirty="0"/>
          </a:p>
        </p:txBody>
      </p:sp>
      <p:pic>
        <p:nvPicPr>
          <p:cNvPr id="4" name="Picture 3"/>
          <p:cNvPicPr>
            <a:picLocks noChangeAspect="1"/>
          </p:cNvPicPr>
          <p:nvPr/>
        </p:nvPicPr>
        <p:blipFill>
          <a:blip r:embed="rId3"/>
          <a:stretch>
            <a:fillRect/>
          </a:stretch>
        </p:blipFill>
        <p:spPr>
          <a:xfrm>
            <a:off x="3358307" y="4519536"/>
            <a:ext cx="3980329" cy="1928533"/>
          </a:xfrm>
          <a:prstGeom prst="rect">
            <a:avLst/>
          </a:prstGeom>
        </p:spPr>
      </p:pic>
      <p:sp>
        <p:nvSpPr>
          <p:cNvPr id="5" name="TextBox 4"/>
          <p:cNvSpPr txBox="1"/>
          <p:nvPr/>
        </p:nvSpPr>
        <p:spPr>
          <a:xfrm>
            <a:off x="853046" y="6477409"/>
            <a:ext cx="9197788" cy="369332"/>
          </a:xfrm>
          <a:prstGeom prst="rect">
            <a:avLst/>
          </a:prstGeom>
          <a:noFill/>
        </p:spPr>
        <p:txBody>
          <a:bodyPr wrap="square" rtlCol="0">
            <a:spAutoFit/>
          </a:bodyPr>
          <a:lstStyle/>
          <a:p>
            <a:pPr algn="ctr"/>
            <a:r>
              <a:rPr lang="en-US" dirty="0"/>
              <a:t>http://www.slideshare.net/corytrimm/arsenic</a:t>
            </a:r>
          </a:p>
        </p:txBody>
      </p:sp>
    </p:spTree>
    <p:extLst>
      <p:ext uri="{BB962C8B-B14F-4D97-AF65-F5344CB8AC3E}">
        <p14:creationId xmlns:p14="http://schemas.microsoft.com/office/powerpoint/2010/main" val="284715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History</a:t>
            </a:r>
            <a:endParaRPr lang="en-US" dirty="0"/>
          </a:p>
        </p:txBody>
      </p:sp>
      <p:sp>
        <p:nvSpPr>
          <p:cNvPr id="3" name="Content Placeholder 2"/>
          <p:cNvSpPr>
            <a:spLocks noGrp="1"/>
          </p:cNvSpPr>
          <p:nvPr>
            <p:ph idx="1"/>
          </p:nvPr>
        </p:nvSpPr>
        <p:spPr/>
        <p:txBody>
          <a:bodyPr/>
          <a:lstStyle/>
          <a:p>
            <a:r>
              <a:rPr lang="en-US" dirty="0" smtClean="0"/>
              <a:t>He lives in a home he built himself (10 years ago)</a:t>
            </a:r>
          </a:p>
          <a:p>
            <a:r>
              <a:rPr lang="en-US" dirty="0" smtClean="0"/>
              <a:t>Water source: well water (Artesian well)</a:t>
            </a:r>
          </a:p>
          <a:p>
            <a:r>
              <a:rPr lang="en-US" dirty="0" smtClean="0"/>
              <a:t>Fuel source: burning wood (left over from building sites)</a:t>
            </a:r>
          </a:p>
          <a:p>
            <a:r>
              <a:rPr lang="en-US" dirty="0" smtClean="0"/>
              <a:t>2 beers per week, 1 pack cigarettes per day</a:t>
            </a:r>
          </a:p>
          <a:p>
            <a:r>
              <a:rPr lang="en-US" dirty="0" smtClean="0"/>
              <a:t>No medications or allergies</a:t>
            </a:r>
          </a:p>
          <a:p>
            <a:r>
              <a:rPr lang="en-US" dirty="0" smtClean="0"/>
              <a:t>No significant family history</a:t>
            </a:r>
            <a:endParaRPr lang="en-US" dirty="0"/>
          </a:p>
        </p:txBody>
      </p:sp>
    </p:spTree>
    <p:extLst>
      <p:ext uri="{BB962C8B-B14F-4D97-AF65-F5344CB8AC3E}">
        <p14:creationId xmlns:p14="http://schemas.microsoft.com/office/powerpoint/2010/main" val="2027469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Effects</a:t>
            </a:r>
            <a:endParaRPr lang="en-US" dirty="0"/>
          </a:p>
        </p:txBody>
      </p:sp>
      <p:sp>
        <p:nvSpPr>
          <p:cNvPr id="3" name="Content Placeholder 2"/>
          <p:cNvSpPr>
            <a:spLocks noGrp="1"/>
          </p:cNvSpPr>
          <p:nvPr>
            <p:ph idx="1"/>
          </p:nvPr>
        </p:nvSpPr>
        <p:spPr/>
        <p:txBody>
          <a:bodyPr/>
          <a:lstStyle/>
          <a:p>
            <a:r>
              <a:rPr lang="en-US" dirty="0" smtClean="0"/>
              <a:t>Smelter and pesticide workers exposed to high concentrations of airborne arsenic: lung cancer in chronic exposure</a:t>
            </a:r>
          </a:p>
          <a:p>
            <a:r>
              <a:rPr lang="en-US" dirty="0" smtClean="0"/>
              <a:t>Acute exposure: lung tissue irritation</a:t>
            </a:r>
          </a:p>
          <a:p>
            <a:r>
              <a:rPr lang="en-US" dirty="0" smtClean="0"/>
              <a:t>Can occur with chronic arsenic dust exposure in work environments where arsenic concentrations are not regulated</a:t>
            </a:r>
          </a:p>
          <a:p>
            <a:r>
              <a:rPr lang="en-US" dirty="0" smtClean="0"/>
              <a:t>Can occur with acute or chronic arsine gas exposure</a:t>
            </a:r>
            <a:endParaRPr lang="en-US" dirty="0"/>
          </a:p>
        </p:txBody>
      </p:sp>
    </p:spTree>
    <p:extLst>
      <p:ext uri="{BB962C8B-B14F-4D97-AF65-F5344CB8AC3E}">
        <p14:creationId xmlns:p14="http://schemas.microsoft.com/office/powerpoint/2010/main" val="757937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Hematopoietic Effects</a:t>
            </a:r>
            <a:endParaRPr lang="en-US" dirty="0"/>
          </a:p>
        </p:txBody>
      </p:sp>
      <p:sp>
        <p:nvSpPr>
          <p:cNvPr id="3" name="Content Placeholder 2"/>
          <p:cNvSpPr>
            <a:spLocks noGrp="1"/>
          </p:cNvSpPr>
          <p:nvPr>
            <p:ph idx="1"/>
          </p:nvPr>
        </p:nvSpPr>
        <p:spPr/>
        <p:txBody>
          <a:bodyPr/>
          <a:lstStyle/>
          <a:p>
            <a:r>
              <a:rPr lang="en-US" dirty="0" smtClean="0"/>
              <a:t>Acute and chronic exposures: reversible pancytopenia</a:t>
            </a:r>
          </a:p>
          <a:p>
            <a:r>
              <a:rPr lang="en-US" dirty="0" smtClean="0"/>
              <a:t>Macrocytic anemia with basophilic stippling and mild eosinophilia</a:t>
            </a:r>
            <a:endParaRPr lang="en-US" dirty="0"/>
          </a:p>
        </p:txBody>
      </p:sp>
    </p:spTree>
    <p:extLst>
      <p:ext uri="{BB962C8B-B14F-4D97-AF65-F5344CB8AC3E}">
        <p14:creationId xmlns:p14="http://schemas.microsoft.com/office/powerpoint/2010/main" val="3924690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Carcinogenic Effects</a:t>
            </a:r>
            <a:endParaRPr lang="en-US" dirty="0"/>
          </a:p>
        </p:txBody>
      </p:sp>
      <p:sp>
        <p:nvSpPr>
          <p:cNvPr id="3" name="Content Placeholder 2"/>
          <p:cNvSpPr>
            <a:spLocks noGrp="1"/>
          </p:cNvSpPr>
          <p:nvPr>
            <p:ph idx="1"/>
          </p:nvPr>
        </p:nvSpPr>
        <p:spPr/>
        <p:txBody>
          <a:bodyPr/>
          <a:lstStyle/>
          <a:p>
            <a:r>
              <a:rPr lang="en-US" dirty="0" smtClean="0"/>
              <a:t>Chronic ingestion: skin cancer</a:t>
            </a:r>
          </a:p>
          <a:p>
            <a:r>
              <a:rPr lang="en-US" dirty="0" smtClean="0"/>
              <a:t>Possible association with lung, liver, bladder, kidney and colon CA</a:t>
            </a:r>
          </a:p>
          <a:p>
            <a:r>
              <a:rPr lang="en-US" dirty="0" smtClean="0"/>
              <a:t>Likely due to arsenic’s effects on enzymatic processes involved in DNA repair</a:t>
            </a:r>
          </a:p>
          <a:p>
            <a:r>
              <a:rPr lang="en-US" dirty="0" smtClean="0"/>
              <a:t>Bowen’s Disease: </a:t>
            </a:r>
            <a:r>
              <a:rPr lang="en-US" dirty="0" err="1" smtClean="0"/>
              <a:t>intraepidermal</a:t>
            </a:r>
            <a:r>
              <a:rPr lang="en-US" dirty="0" smtClean="0"/>
              <a:t> carcinoma, SCC, BCC</a:t>
            </a:r>
            <a:endParaRPr lang="en-US" dirty="0"/>
          </a:p>
        </p:txBody>
      </p:sp>
    </p:spTree>
    <p:extLst>
      <p:ext uri="{BB962C8B-B14F-4D97-AF65-F5344CB8AC3E}">
        <p14:creationId xmlns:p14="http://schemas.microsoft.com/office/powerpoint/2010/main" val="1210537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sp>
        <p:nvSpPr>
          <p:cNvPr id="3" name="Content Placeholder 2"/>
          <p:cNvSpPr>
            <a:spLocks noGrp="1"/>
          </p:cNvSpPr>
          <p:nvPr>
            <p:ph idx="1"/>
          </p:nvPr>
        </p:nvSpPr>
        <p:spPr/>
        <p:txBody>
          <a:bodyPr/>
          <a:lstStyle/>
          <a:p>
            <a:r>
              <a:rPr lang="en-US" dirty="0" smtClean="0"/>
              <a:t>Risk with exposure to trivalent arsenicals (arsenic trioxide) in smelter workers and pentavalent arsenicals (pentavalent arsenical pesticides)</a:t>
            </a:r>
            <a:endParaRPr lang="en-US" dirty="0"/>
          </a:p>
        </p:txBody>
      </p:sp>
    </p:spTree>
    <p:extLst>
      <p:ext uri="{BB962C8B-B14F-4D97-AF65-F5344CB8AC3E}">
        <p14:creationId xmlns:p14="http://schemas.microsoft.com/office/powerpoint/2010/main" val="211965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first patient…</a:t>
            </a:r>
            <a:endParaRPr lang="en-US" dirty="0"/>
          </a:p>
        </p:txBody>
      </p:sp>
      <p:sp>
        <p:nvSpPr>
          <p:cNvPr id="3" name="Content Placeholder 2"/>
          <p:cNvSpPr>
            <a:spLocks noGrp="1"/>
          </p:cNvSpPr>
          <p:nvPr>
            <p:ph idx="1"/>
          </p:nvPr>
        </p:nvSpPr>
        <p:spPr/>
        <p:txBody>
          <a:bodyPr/>
          <a:lstStyle/>
          <a:p>
            <a:r>
              <a:rPr lang="en-US" dirty="0" smtClean="0"/>
              <a:t>What findings in our first patient, the wood-worker, were suggestive of Arsenic exposure?</a:t>
            </a:r>
          </a:p>
          <a:p>
            <a:pPr lvl="1"/>
            <a:r>
              <a:rPr lang="en-US" dirty="0" smtClean="0"/>
              <a:t>Skin lesions: hyperpigmentation and hyperkeratosis</a:t>
            </a:r>
          </a:p>
          <a:p>
            <a:pPr lvl="1"/>
            <a:r>
              <a:rPr lang="en-US" dirty="0" smtClean="0"/>
              <a:t>Peripheral neuropathy: stocking glove distribution with pain sensory symptoms and no CNS abnormalities</a:t>
            </a:r>
          </a:p>
          <a:p>
            <a:pPr lvl="1"/>
            <a:r>
              <a:rPr lang="en-US" dirty="0" smtClean="0"/>
              <a:t>Mild macrocytic anemia</a:t>
            </a:r>
          </a:p>
          <a:p>
            <a:pPr lvl="1"/>
            <a:r>
              <a:rPr lang="en-US" dirty="0" smtClean="0"/>
              <a:t>Mildly elevated LFTs</a:t>
            </a:r>
          </a:p>
          <a:p>
            <a:pPr marL="457200" lvl="1" indent="0">
              <a:buNone/>
            </a:pPr>
            <a:endParaRPr lang="en-US" dirty="0"/>
          </a:p>
        </p:txBody>
      </p:sp>
    </p:spTree>
    <p:extLst>
      <p:ext uri="{BB962C8B-B14F-4D97-AF65-F5344CB8AC3E}">
        <p14:creationId xmlns:p14="http://schemas.microsoft.com/office/powerpoint/2010/main" val="3283463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Course</a:t>
            </a:r>
            <a:endParaRPr lang="en-US" dirty="0"/>
          </a:p>
        </p:txBody>
      </p:sp>
      <p:sp>
        <p:nvSpPr>
          <p:cNvPr id="3" name="Content Placeholder 2"/>
          <p:cNvSpPr>
            <a:spLocks noGrp="1"/>
          </p:cNvSpPr>
          <p:nvPr>
            <p:ph idx="1"/>
          </p:nvPr>
        </p:nvSpPr>
        <p:spPr/>
        <p:txBody>
          <a:bodyPr/>
          <a:lstStyle/>
          <a:p>
            <a:r>
              <a:rPr lang="en-US" dirty="0" smtClean="0"/>
              <a:t>How long does it take after an initial arsenic exposure to develop pigmentation changes and keratosis?</a:t>
            </a:r>
          </a:p>
          <a:p>
            <a:endParaRPr lang="en-US" dirty="0"/>
          </a:p>
          <a:p>
            <a:r>
              <a:rPr lang="en-US" dirty="0" smtClean="0"/>
              <a:t>How long does it take to develop skin cancer?</a:t>
            </a:r>
            <a:endParaRPr lang="en-US" dirty="0"/>
          </a:p>
        </p:txBody>
      </p:sp>
    </p:spTree>
    <p:extLst>
      <p:ext uri="{BB962C8B-B14F-4D97-AF65-F5344CB8AC3E}">
        <p14:creationId xmlns:p14="http://schemas.microsoft.com/office/powerpoint/2010/main" val="2438500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Acute Arsenic Poisoning</a:t>
            </a:r>
            <a:endParaRPr lang="en-US" dirty="0"/>
          </a:p>
        </p:txBody>
      </p:sp>
      <p:sp>
        <p:nvSpPr>
          <p:cNvPr id="3" name="Content Placeholder 2"/>
          <p:cNvSpPr>
            <a:spLocks noGrp="1"/>
          </p:cNvSpPr>
          <p:nvPr>
            <p:ph idx="1"/>
          </p:nvPr>
        </p:nvSpPr>
        <p:spPr/>
        <p:txBody>
          <a:bodyPr/>
          <a:lstStyle/>
          <a:p>
            <a:r>
              <a:rPr lang="en-US" dirty="0" smtClean="0"/>
              <a:t>Fluid resuscitation and electrolyte replacement</a:t>
            </a:r>
          </a:p>
          <a:p>
            <a:r>
              <a:rPr lang="en-US" dirty="0" smtClean="0"/>
              <a:t>Hemodialysis may be needed for renal failure</a:t>
            </a:r>
          </a:p>
          <a:p>
            <a:r>
              <a:rPr lang="en-US" dirty="0" smtClean="0"/>
              <a:t>Historical approach: IM BAL (British </a:t>
            </a:r>
            <a:r>
              <a:rPr lang="en-US" dirty="0" err="1" smtClean="0"/>
              <a:t>anit</a:t>
            </a:r>
            <a:r>
              <a:rPr lang="en-US" dirty="0" smtClean="0"/>
              <a:t>-Lewisite or 2,3-dimercaptopropanol or </a:t>
            </a:r>
            <a:r>
              <a:rPr lang="en-US" dirty="0" err="1" smtClean="0"/>
              <a:t>Dimercaprol</a:t>
            </a:r>
            <a:r>
              <a:rPr lang="en-US" dirty="0" smtClean="0"/>
              <a:t>: 3-5 mg/kg Q 4h X 2 days, Q6h on day 3 then Q12 h X 10 days</a:t>
            </a:r>
          </a:p>
          <a:p>
            <a:r>
              <a:rPr lang="en-US" dirty="0" smtClean="0"/>
              <a:t>Current approach: DMSA or DMPS</a:t>
            </a:r>
          </a:p>
          <a:p>
            <a:r>
              <a:rPr lang="en-US" dirty="0" smtClean="0"/>
              <a:t>Use of oral DMSA (2,3 – </a:t>
            </a:r>
            <a:r>
              <a:rPr lang="en-US" dirty="0" err="1" smtClean="0"/>
              <a:t>dimercaptosuccinic</a:t>
            </a:r>
            <a:r>
              <a:rPr lang="en-US" dirty="0" smtClean="0"/>
              <a:t> acid) limited by GI symptoms</a:t>
            </a:r>
          </a:p>
          <a:p>
            <a:r>
              <a:rPr lang="en-US" dirty="0" smtClean="0"/>
              <a:t>DMPS (2,3-dimercapto1-propanesulfonate)</a:t>
            </a:r>
            <a:endParaRPr lang="en-US" dirty="0"/>
          </a:p>
        </p:txBody>
      </p:sp>
    </p:spTree>
    <p:extLst>
      <p:ext uri="{BB962C8B-B14F-4D97-AF65-F5344CB8AC3E}">
        <p14:creationId xmlns:p14="http://schemas.microsoft.com/office/powerpoint/2010/main" val="1246387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Chronic Arsenic Poisoning</a:t>
            </a:r>
            <a:endParaRPr lang="en-US" dirty="0"/>
          </a:p>
        </p:txBody>
      </p:sp>
      <p:sp>
        <p:nvSpPr>
          <p:cNvPr id="3" name="Content Placeholder 2"/>
          <p:cNvSpPr>
            <a:spLocks noGrp="1"/>
          </p:cNvSpPr>
          <p:nvPr>
            <p:ph idx="1"/>
          </p:nvPr>
        </p:nvSpPr>
        <p:spPr/>
        <p:txBody>
          <a:bodyPr/>
          <a:lstStyle/>
          <a:p>
            <a:r>
              <a:rPr lang="en-US" dirty="0" smtClean="0"/>
              <a:t>Prevent further exposure</a:t>
            </a:r>
          </a:p>
          <a:p>
            <a:r>
              <a:rPr lang="en-US" dirty="0" smtClean="0"/>
              <a:t>Available evidence does not support chelation therapy for peripheral neuropathy</a:t>
            </a:r>
          </a:p>
          <a:p>
            <a:r>
              <a:rPr lang="en-US" dirty="0" smtClean="0"/>
              <a:t>24 hour urine Arsenic &gt; 35 </a:t>
            </a:r>
            <a:r>
              <a:rPr lang="en-US" dirty="0" err="1" smtClean="0"/>
              <a:t>ug</a:t>
            </a:r>
            <a:r>
              <a:rPr lang="en-US" dirty="0" smtClean="0"/>
              <a:t>/L should have consideration for early workplace intervention to limit ongoing exposure</a:t>
            </a:r>
          </a:p>
          <a:p>
            <a:r>
              <a:rPr lang="en-US" dirty="0" smtClean="0"/>
              <a:t>Vitamin A analogs (</a:t>
            </a:r>
            <a:r>
              <a:rPr lang="en-US" dirty="0" err="1" smtClean="0"/>
              <a:t>retinoids</a:t>
            </a:r>
            <a:r>
              <a:rPr lang="en-US" dirty="0" smtClean="0"/>
              <a:t>) may be used for pre-cancerous arsenical keratosis</a:t>
            </a:r>
          </a:p>
          <a:p>
            <a:r>
              <a:rPr lang="en-US" dirty="0" smtClean="0"/>
              <a:t>Maximize nutritional status: ensuring adequate dietary selenium can improve methylation and therefore excretion of arsenic</a:t>
            </a:r>
          </a:p>
          <a:p>
            <a:r>
              <a:rPr lang="en-US" dirty="0" smtClean="0"/>
              <a:t>Encourage antioxidant and folate ingestion</a:t>
            </a:r>
            <a:endParaRPr lang="en-US" dirty="0"/>
          </a:p>
        </p:txBody>
      </p:sp>
    </p:spTree>
    <p:extLst>
      <p:ext uri="{BB962C8B-B14F-4D97-AF65-F5344CB8AC3E}">
        <p14:creationId xmlns:p14="http://schemas.microsoft.com/office/powerpoint/2010/main" val="3854861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&amp; Regulations</a:t>
            </a:r>
            <a:endParaRPr lang="en-US" dirty="0"/>
          </a:p>
        </p:txBody>
      </p:sp>
      <p:sp>
        <p:nvSpPr>
          <p:cNvPr id="3" name="Content Placeholder 2"/>
          <p:cNvSpPr>
            <a:spLocks noGrp="1"/>
          </p:cNvSpPr>
          <p:nvPr>
            <p:ph idx="1"/>
          </p:nvPr>
        </p:nvSpPr>
        <p:spPr/>
        <p:txBody>
          <a:bodyPr/>
          <a:lstStyle/>
          <a:p>
            <a:r>
              <a:rPr lang="en-US" dirty="0" smtClean="0"/>
              <a:t>The US Environmental Protection Agency recommends maximum ingestion of 0.3ug/kg/day</a:t>
            </a:r>
          </a:p>
          <a:p>
            <a:r>
              <a:rPr lang="en-US" dirty="0" smtClean="0"/>
              <a:t>The 95% of inorganic arsenic concentrations from US NHANES data is below this concentration</a:t>
            </a:r>
          </a:p>
          <a:p>
            <a:r>
              <a:rPr lang="en-US" dirty="0" smtClean="0"/>
              <a:t>OSHA: 5 </a:t>
            </a:r>
            <a:r>
              <a:rPr lang="en-US" dirty="0" err="1" smtClean="0"/>
              <a:t>ug</a:t>
            </a:r>
            <a:r>
              <a:rPr lang="en-US" dirty="0" smtClean="0"/>
              <a:t>/m3 for at least 30 days per year mandates medical evaluation</a:t>
            </a:r>
          </a:p>
          <a:p>
            <a:endParaRPr lang="en-US" dirty="0"/>
          </a:p>
          <a:p>
            <a:pPr marL="0" indent="0" algn="ctr">
              <a:buNone/>
            </a:pPr>
            <a:r>
              <a:rPr lang="en-US" dirty="0"/>
              <a:t>https://www.osha.gov/SLTC/arsenic/index.html</a:t>
            </a:r>
          </a:p>
        </p:txBody>
      </p:sp>
    </p:spTree>
    <p:extLst>
      <p:ext uri="{BB962C8B-B14F-4D97-AF65-F5344CB8AC3E}">
        <p14:creationId xmlns:p14="http://schemas.microsoft.com/office/powerpoint/2010/main" val="1000179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Care</a:t>
            </a:r>
            <a:endParaRPr lang="en-US" dirty="0"/>
          </a:p>
        </p:txBody>
      </p:sp>
      <p:sp>
        <p:nvSpPr>
          <p:cNvPr id="3" name="Content Placeholder 2"/>
          <p:cNvSpPr>
            <a:spLocks noGrp="1"/>
          </p:cNvSpPr>
          <p:nvPr>
            <p:ph idx="1"/>
          </p:nvPr>
        </p:nvSpPr>
        <p:spPr/>
        <p:txBody>
          <a:bodyPr/>
          <a:lstStyle/>
          <a:p>
            <a:r>
              <a:rPr lang="en-US" dirty="0" smtClean="0"/>
              <a:t>Smoking cessation</a:t>
            </a:r>
          </a:p>
          <a:p>
            <a:r>
              <a:rPr lang="en-US" dirty="0" smtClean="0"/>
              <a:t>Avoiding excessive sun light exposure: As + UVB</a:t>
            </a:r>
          </a:p>
          <a:p>
            <a:r>
              <a:rPr lang="en-US" dirty="0" smtClean="0"/>
              <a:t>Elevated urine arsenic concentration with patient exposed to groundwater – consider contacting authorities for investigation</a:t>
            </a:r>
          </a:p>
          <a:p>
            <a:endParaRPr lang="en-US" dirty="0"/>
          </a:p>
          <a:p>
            <a:pPr marL="0" indent="0" algn="ctr">
              <a:buNone/>
            </a:pPr>
            <a:r>
              <a:rPr lang="en-US" dirty="0"/>
              <a:t>http://www.atsdr.cdc.gov/cabs/arsenic/index.html</a:t>
            </a:r>
          </a:p>
        </p:txBody>
      </p:sp>
    </p:spTree>
    <p:extLst>
      <p:ext uri="{BB962C8B-B14F-4D97-AF65-F5344CB8AC3E}">
        <p14:creationId xmlns:p14="http://schemas.microsoft.com/office/powerpoint/2010/main" val="398303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idx="1"/>
          </p:nvPr>
        </p:nvSpPr>
        <p:spPr/>
        <p:txBody>
          <a:bodyPr/>
          <a:lstStyle/>
          <a:p>
            <a:r>
              <a:rPr lang="en-US" dirty="0" smtClean="0"/>
              <a:t>Decreased proprioception in hands and feet</a:t>
            </a:r>
          </a:p>
          <a:p>
            <a:r>
              <a:rPr lang="en-US" dirty="0" smtClean="0"/>
              <a:t>Painful response to sharp stimulus on palms and soles</a:t>
            </a:r>
          </a:p>
          <a:p>
            <a:r>
              <a:rPr lang="en-US" dirty="0" smtClean="0"/>
              <a:t>4/5 strength bilateral dorsiflexion at ankle joints and with wrist extension</a:t>
            </a:r>
          </a:p>
          <a:p>
            <a:r>
              <a:rPr lang="en-US" dirty="0" smtClean="0"/>
              <a:t>Achilles reflexes markedly decreased</a:t>
            </a:r>
          </a:p>
          <a:p>
            <a:r>
              <a:rPr lang="en-US" dirty="0" smtClean="0"/>
              <a:t>Patellar and biceps reflexes mildly decreased (1+)</a:t>
            </a:r>
          </a:p>
          <a:p>
            <a:r>
              <a:rPr lang="en-US" dirty="0" smtClean="0"/>
              <a:t>No ataxia</a:t>
            </a:r>
          </a:p>
          <a:p>
            <a:r>
              <a:rPr lang="en-US" dirty="0" smtClean="0"/>
              <a:t>Normal cranial nerves</a:t>
            </a:r>
          </a:p>
          <a:p>
            <a:pPr marL="0" indent="0">
              <a:buNone/>
            </a:pPr>
            <a:endParaRPr lang="en-US" dirty="0"/>
          </a:p>
        </p:txBody>
      </p:sp>
    </p:spTree>
    <p:extLst>
      <p:ext uri="{BB962C8B-B14F-4D97-AF65-F5344CB8AC3E}">
        <p14:creationId xmlns:p14="http://schemas.microsoft.com/office/powerpoint/2010/main" val="156961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Which of the following laboratory tests can be abnormal in arsenic toxicity:</a:t>
            </a:r>
          </a:p>
          <a:p>
            <a:pPr lvl="1"/>
            <a:r>
              <a:rPr lang="en-US" dirty="0" smtClean="0"/>
              <a:t>Urine B12 concentration</a:t>
            </a:r>
          </a:p>
          <a:p>
            <a:pPr lvl="1"/>
            <a:r>
              <a:rPr lang="en-US" dirty="0" smtClean="0"/>
              <a:t>Liver Function Tests</a:t>
            </a:r>
          </a:p>
          <a:p>
            <a:pPr lvl="1"/>
            <a:r>
              <a:rPr lang="en-US" dirty="0" smtClean="0"/>
              <a:t>Amylase</a:t>
            </a:r>
          </a:p>
          <a:p>
            <a:pPr lvl="1"/>
            <a:r>
              <a:rPr lang="en-US" dirty="0" smtClean="0"/>
              <a:t>Waxy casts in urine</a:t>
            </a:r>
          </a:p>
          <a:p>
            <a:pPr lvl="1"/>
            <a:endParaRPr lang="en-US" dirty="0" smtClean="0"/>
          </a:p>
          <a:p>
            <a:pPr lvl="1"/>
            <a:endParaRPr lang="en-US" dirty="0"/>
          </a:p>
        </p:txBody>
      </p:sp>
    </p:spTree>
    <p:extLst>
      <p:ext uri="{BB962C8B-B14F-4D97-AF65-F5344CB8AC3E}">
        <p14:creationId xmlns:p14="http://schemas.microsoft.com/office/powerpoint/2010/main" val="1662654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Which of the following hematologic abnormalities can be seen with arsenic poisoning?</a:t>
            </a:r>
          </a:p>
          <a:p>
            <a:pPr lvl="1"/>
            <a:r>
              <a:rPr lang="en-US" dirty="0" smtClean="0"/>
              <a:t>Eosinophilia</a:t>
            </a:r>
          </a:p>
          <a:p>
            <a:pPr lvl="1"/>
            <a:r>
              <a:rPr lang="en-US" dirty="0" smtClean="0"/>
              <a:t>Macrocytic anemia</a:t>
            </a:r>
          </a:p>
          <a:p>
            <a:pPr lvl="1"/>
            <a:r>
              <a:rPr lang="en-US" dirty="0" smtClean="0"/>
              <a:t>Basophilic stippling</a:t>
            </a:r>
          </a:p>
          <a:p>
            <a:pPr lvl="1"/>
            <a:r>
              <a:rPr lang="en-US" dirty="0" smtClean="0"/>
              <a:t>Thrombocytopenia</a:t>
            </a:r>
          </a:p>
          <a:p>
            <a:pPr lvl="1"/>
            <a:r>
              <a:rPr lang="en-US" dirty="0" smtClean="0"/>
              <a:t>All of the above</a:t>
            </a:r>
          </a:p>
        </p:txBody>
      </p:sp>
    </p:spTree>
    <p:extLst>
      <p:ext uri="{BB962C8B-B14F-4D97-AF65-F5344CB8AC3E}">
        <p14:creationId xmlns:p14="http://schemas.microsoft.com/office/powerpoint/2010/main" val="4121923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is the primary cause of death in acute arsenic poisoning</a:t>
            </a:r>
          </a:p>
          <a:p>
            <a:pPr lvl="1"/>
            <a:r>
              <a:rPr lang="en-US" dirty="0" smtClean="0"/>
              <a:t>Central nervous system depression</a:t>
            </a:r>
          </a:p>
          <a:p>
            <a:pPr lvl="1"/>
            <a:r>
              <a:rPr lang="en-US" dirty="0" smtClean="0"/>
              <a:t>Status epilepticus</a:t>
            </a:r>
          </a:p>
          <a:p>
            <a:pPr lvl="1"/>
            <a:r>
              <a:rPr lang="en-US" dirty="0" smtClean="0"/>
              <a:t>Cardiovascular collapse and shock</a:t>
            </a:r>
          </a:p>
          <a:p>
            <a:pPr lvl="1"/>
            <a:r>
              <a:rPr lang="en-US" dirty="0" smtClean="0"/>
              <a:t>Hemorrhage</a:t>
            </a:r>
            <a:endParaRPr lang="en-US" dirty="0"/>
          </a:p>
        </p:txBody>
      </p:sp>
    </p:spTree>
    <p:extLst>
      <p:ext uri="{BB962C8B-B14F-4D97-AF65-F5344CB8AC3E}">
        <p14:creationId xmlns:p14="http://schemas.microsoft.com/office/powerpoint/2010/main" val="2271994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Which of the following findings can be seen in chronic arsenic exposure?</a:t>
            </a:r>
          </a:p>
          <a:p>
            <a:pPr lvl="1"/>
            <a:r>
              <a:rPr lang="en-US" dirty="0" smtClean="0"/>
              <a:t>Peripheral neuropathy</a:t>
            </a:r>
          </a:p>
          <a:p>
            <a:pPr lvl="1"/>
            <a:r>
              <a:rPr lang="en-US" dirty="0" err="1" smtClean="0"/>
              <a:t>Mees</a:t>
            </a:r>
            <a:r>
              <a:rPr lang="en-US" dirty="0" smtClean="0"/>
              <a:t> lines</a:t>
            </a:r>
          </a:p>
          <a:p>
            <a:pPr lvl="1"/>
            <a:r>
              <a:rPr lang="en-US" dirty="0" smtClean="0"/>
              <a:t>Hyperkeratosis</a:t>
            </a:r>
          </a:p>
          <a:p>
            <a:pPr lvl="1"/>
            <a:r>
              <a:rPr lang="en-US" dirty="0" smtClean="0"/>
              <a:t>Hyperpigmentation</a:t>
            </a:r>
          </a:p>
          <a:p>
            <a:pPr lvl="1"/>
            <a:r>
              <a:rPr lang="en-US" dirty="0" smtClean="0"/>
              <a:t>All of the above</a:t>
            </a:r>
            <a:endParaRPr lang="en-US" dirty="0"/>
          </a:p>
        </p:txBody>
      </p:sp>
    </p:spTree>
    <p:extLst>
      <p:ext uri="{BB962C8B-B14F-4D97-AF65-F5344CB8AC3E}">
        <p14:creationId xmlns:p14="http://schemas.microsoft.com/office/powerpoint/2010/main" val="3383455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0" indent="0" algn="ctr">
              <a:buNone/>
            </a:pPr>
            <a:r>
              <a:rPr lang="en-US" b="1" dirty="0" smtClean="0"/>
              <a:t>Chronic arsenic toxicity</a:t>
            </a:r>
          </a:p>
          <a:p>
            <a:pPr marL="0" indent="0" algn="ctr">
              <a:buNone/>
            </a:pPr>
            <a:r>
              <a:rPr lang="en-US" dirty="0" smtClean="0"/>
              <a:t>Skin lesions</a:t>
            </a:r>
          </a:p>
          <a:p>
            <a:pPr marL="0" indent="0" algn="ctr">
              <a:buNone/>
            </a:pPr>
            <a:r>
              <a:rPr lang="en-US" dirty="0" smtClean="0"/>
              <a:t>Peripheral neuropathy</a:t>
            </a:r>
          </a:p>
          <a:p>
            <a:pPr marL="0" indent="0" algn="ctr">
              <a:buNone/>
            </a:pPr>
            <a:r>
              <a:rPr lang="en-US" dirty="0" smtClean="0"/>
              <a:t>Anemia</a:t>
            </a:r>
          </a:p>
          <a:p>
            <a:pPr marL="0" indent="0" algn="ctr">
              <a:buNone/>
            </a:pPr>
            <a:endParaRPr lang="en-US" dirty="0" smtClean="0"/>
          </a:p>
          <a:p>
            <a:pPr marL="0" indent="0" algn="ctr">
              <a:buNone/>
            </a:pPr>
            <a:r>
              <a:rPr lang="en-US" b="1" dirty="0" smtClean="0"/>
              <a:t>Acute arsenic toxicity</a:t>
            </a:r>
          </a:p>
          <a:p>
            <a:pPr marL="0" indent="0" algn="ctr">
              <a:buNone/>
            </a:pPr>
            <a:r>
              <a:rPr lang="en-US" dirty="0" smtClean="0"/>
              <a:t>Hemolytic anemia</a:t>
            </a:r>
          </a:p>
          <a:p>
            <a:pPr marL="0" indent="0" algn="ctr">
              <a:buNone/>
            </a:pPr>
            <a:r>
              <a:rPr lang="en-US" dirty="0" smtClean="0"/>
              <a:t>Difficulty breathing</a:t>
            </a:r>
          </a:p>
          <a:p>
            <a:pPr marL="0" indent="0" algn="ctr">
              <a:buNone/>
            </a:pPr>
            <a:r>
              <a:rPr lang="en-US" dirty="0" smtClean="0"/>
              <a:t>Shock</a:t>
            </a:r>
          </a:p>
          <a:p>
            <a:endParaRPr lang="en-US" dirty="0"/>
          </a:p>
        </p:txBody>
      </p:sp>
    </p:spTree>
    <p:extLst>
      <p:ext uri="{BB962C8B-B14F-4D97-AF65-F5344CB8AC3E}">
        <p14:creationId xmlns:p14="http://schemas.microsoft.com/office/powerpoint/2010/main" val="203176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Exam</a:t>
            </a:r>
            <a:endParaRPr lang="en-US" dirty="0"/>
          </a:p>
        </p:txBody>
      </p:sp>
      <p:pic>
        <p:nvPicPr>
          <p:cNvPr id="4" name="Content Placeholder 3"/>
          <p:cNvPicPr>
            <a:picLocks noGrp="1" noChangeAspect="1"/>
          </p:cNvPicPr>
          <p:nvPr>
            <p:ph idx="1"/>
          </p:nvPr>
        </p:nvPicPr>
        <p:blipFill>
          <a:blip r:embed="rId3"/>
          <a:stretch>
            <a:fillRect/>
          </a:stretch>
        </p:blipFill>
        <p:spPr>
          <a:xfrm>
            <a:off x="2474259" y="1398494"/>
            <a:ext cx="6633882" cy="4609400"/>
          </a:xfrm>
          <a:prstGeom prst="rect">
            <a:avLst/>
          </a:prstGeom>
        </p:spPr>
      </p:pic>
      <p:sp>
        <p:nvSpPr>
          <p:cNvPr id="5" name="TextBox 4"/>
          <p:cNvSpPr txBox="1"/>
          <p:nvPr/>
        </p:nvSpPr>
        <p:spPr>
          <a:xfrm>
            <a:off x="1828800" y="6257365"/>
            <a:ext cx="7602071" cy="369332"/>
          </a:xfrm>
          <a:prstGeom prst="rect">
            <a:avLst/>
          </a:prstGeom>
          <a:noFill/>
        </p:spPr>
        <p:txBody>
          <a:bodyPr wrap="square" rtlCol="0">
            <a:spAutoFit/>
          </a:bodyPr>
          <a:lstStyle/>
          <a:p>
            <a:pPr algn="ctr"/>
            <a:r>
              <a:rPr lang="en-US" dirty="0"/>
              <a:t>http://</a:t>
            </a:r>
            <a:r>
              <a:rPr lang="en-US" dirty="0" smtClean="0"/>
              <a:t>www.slideshare.net/Telugudoctor</a:t>
            </a:r>
            <a:endParaRPr lang="en-US" dirty="0"/>
          </a:p>
        </p:txBody>
      </p:sp>
    </p:spTree>
    <p:extLst>
      <p:ext uri="{BB962C8B-B14F-4D97-AF65-F5344CB8AC3E}">
        <p14:creationId xmlns:p14="http://schemas.microsoft.com/office/powerpoint/2010/main" val="333459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275405" y="1006901"/>
            <a:ext cx="6260624" cy="4043934"/>
          </a:xfrm>
          <a:prstGeom prst="rect">
            <a:avLst/>
          </a:prstGeom>
        </p:spPr>
      </p:pic>
      <p:sp>
        <p:nvSpPr>
          <p:cNvPr id="5" name="TextBox 4"/>
          <p:cNvSpPr txBox="1"/>
          <p:nvPr/>
        </p:nvSpPr>
        <p:spPr>
          <a:xfrm>
            <a:off x="2223247" y="6024282"/>
            <a:ext cx="6364941" cy="369332"/>
          </a:xfrm>
          <a:prstGeom prst="rect">
            <a:avLst/>
          </a:prstGeom>
          <a:noFill/>
        </p:spPr>
        <p:txBody>
          <a:bodyPr wrap="square" rtlCol="0">
            <a:spAutoFit/>
          </a:bodyPr>
          <a:lstStyle/>
          <a:p>
            <a:pPr algn="ctr"/>
            <a:r>
              <a:rPr lang="en-US" dirty="0"/>
              <a:t>http://</a:t>
            </a:r>
            <a:r>
              <a:rPr lang="en-US" dirty="0" smtClean="0"/>
              <a:t>www.slideshare.net/Telugudoctor</a:t>
            </a:r>
            <a:endParaRPr lang="en-US" dirty="0"/>
          </a:p>
        </p:txBody>
      </p:sp>
    </p:spTree>
    <p:extLst>
      <p:ext uri="{BB962C8B-B14F-4D97-AF65-F5344CB8AC3E}">
        <p14:creationId xmlns:p14="http://schemas.microsoft.com/office/powerpoint/2010/main" val="91070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a:t>
            </a:r>
            <a:endParaRPr lang="en-US" dirty="0"/>
          </a:p>
        </p:txBody>
      </p:sp>
      <p:pic>
        <p:nvPicPr>
          <p:cNvPr id="4" name="Content Placeholder 3"/>
          <p:cNvPicPr>
            <a:picLocks noGrp="1" noChangeAspect="1"/>
          </p:cNvPicPr>
          <p:nvPr>
            <p:ph idx="1"/>
          </p:nvPr>
        </p:nvPicPr>
        <p:blipFill>
          <a:blip r:embed="rId3"/>
          <a:stretch>
            <a:fillRect/>
          </a:stretch>
        </p:blipFill>
        <p:spPr>
          <a:xfrm>
            <a:off x="2384612" y="1183341"/>
            <a:ext cx="6454588" cy="4776928"/>
          </a:xfrm>
          <a:prstGeom prst="rect">
            <a:avLst/>
          </a:prstGeom>
        </p:spPr>
      </p:pic>
      <p:sp>
        <p:nvSpPr>
          <p:cNvPr id="5" name="TextBox 4"/>
          <p:cNvSpPr txBox="1"/>
          <p:nvPr/>
        </p:nvSpPr>
        <p:spPr>
          <a:xfrm>
            <a:off x="1371600" y="6296891"/>
            <a:ext cx="8679234" cy="369332"/>
          </a:xfrm>
          <a:prstGeom prst="rect">
            <a:avLst/>
          </a:prstGeom>
          <a:noFill/>
        </p:spPr>
        <p:txBody>
          <a:bodyPr wrap="square" rtlCol="0">
            <a:spAutoFit/>
          </a:bodyPr>
          <a:lstStyle/>
          <a:p>
            <a:pPr algn="ctr"/>
            <a:r>
              <a:rPr lang="en-US" dirty="0"/>
              <a:t>http://reference.medscape.com</a:t>
            </a:r>
          </a:p>
        </p:txBody>
      </p:sp>
    </p:spTree>
    <p:extLst>
      <p:ext uri="{BB962C8B-B14F-4D97-AF65-F5344CB8AC3E}">
        <p14:creationId xmlns:p14="http://schemas.microsoft.com/office/powerpoint/2010/main" val="154758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is the differential diagnosis for this patient?</a:t>
            </a:r>
          </a:p>
          <a:p>
            <a:r>
              <a:rPr lang="en-US" dirty="0" smtClean="0"/>
              <a:t>What tests would you like to order?</a:t>
            </a:r>
            <a:endParaRPr lang="en-US" dirty="0"/>
          </a:p>
        </p:txBody>
      </p:sp>
    </p:spTree>
    <p:extLst>
      <p:ext uri="{BB962C8B-B14F-4D97-AF65-F5344CB8AC3E}">
        <p14:creationId xmlns:p14="http://schemas.microsoft.com/office/powerpoint/2010/main" val="2065919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577</TotalTime>
  <Words>2900</Words>
  <Application>Microsoft Office PowerPoint</Application>
  <PresentationFormat>Widescreen</PresentationFormat>
  <Paragraphs>382</Paragraphs>
  <Slides>54</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Century Gothic</vt:lpstr>
      <vt:lpstr>Wingdings 3</vt:lpstr>
      <vt:lpstr>Ion</vt:lpstr>
      <vt:lpstr>Heavy Metals</vt:lpstr>
      <vt:lpstr>Outline</vt:lpstr>
      <vt:lpstr>Mystery Case 1</vt:lpstr>
      <vt:lpstr>Medical History</vt:lpstr>
      <vt:lpstr>Physical Exam</vt:lpstr>
      <vt:lpstr>Skin Exam</vt:lpstr>
      <vt:lpstr>PowerPoint Presentation</vt:lpstr>
      <vt:lpstr>Skin</vt:lpstr>
      <vt:lpstr>Quiz</vt:lpstr>
      <vt:lpstr>The Differential Diagnosis</vt:lpstr>
      <vt:lpstr>Laboratory Evaluation</vt:lpstr>
      <vt:lpstr>Summary of Mystery Case 1</vt:lpstr>
      <vt:lpstr>PowerPoint Presentation</vt:lpstr>
      <vt:lpstr>Peripheral Smear</vt:lpstr>
      <vt:lpstr>Mystery Case 2: The Same Toxin!</vt:lpstr>
      <vt:lpstr>Initial Complaints</vt:lpstr>
      <vt:lpstr>Hospital Course</vt:lpstr>
      <vt:lpstr>Quiz: What exposure do our patients have in common?</vt:lpstr>
      <vt:lpstr>Arsenic: Background</vt:lpstr>
      <vt:lpstr>Sources of Arsenic: Industrial</vt:lpstr>
      <vt:lpstr>Sources of Arsenic: Arsine Gas</vt:lpstr>
      <vt:lpstr>Arsine Gas Exposure</vt:lpstr>
      <vt:lpstr>Sources of Arsenic: Food &amp; Remedies</vt:lpstr>
      <vt:lpstr>Groundwater contamination: Thailand</vt:lpstr>
      <vt:lpstr>Bangladesh</vt:lpstr>
      <vt:lpstr>PowerPoint Presentation</vt:lpstr>
      <vt:lpstr>PowerPoint Presentation</vt:lpstr>
      <vt:lpstr>Sources of Arsenic: Commercial Products</vt:lpstr>
      <vt:lpstr>Patients at risk</vt:lpstr>
      <vt:lpstr>PowerPoint Presentation</vt:lpstr>
      <vt:lpstr>Human Exposure</vt:lpstr>
      <vt:lpstr>Arsenic Clearance</vt:lpstr>
      <vt:lpstr>Quiz</vt:lpstr>
      <vt:lpstr>Urine arsenic concentration</vt:lpstr>
      <vt:lpstr>Pathophysiology of Arsenic Poisoning</vt:lpstr>
      <vt:lpstr>Gastrointestinal Effects</vt:lpstr>
      <vt:lpstr>Cardiovascular Effects</vt:lpstr>
      <vt:lpstr>Neurologic Effects</vt:lpstr>
      <vt:lpstr>Dermal Effects</vt:lpstr>
      <vt:lpstr>Respiratory Effects</vt:lpstr>
      <vt:lpstr>Hematopoietic Effects</vt:lpstr>
      <vt:lpstr>Carcinogenic Effects</vt:lpstr>
      <vt:lpstr>Lung Cancer</vt:lpstr>
      <vt:lpstr>Back to our first patient…</vt:lpstr>
      <vt:lpstr>Time Course</vt:lpstr>
      <vt:lpstr>Management of Acute Arsenic Poisoning</vt:lpstr>
      <vt:lpstr>Management of Chronic Arsenic Poisoning</vt:lpstr>
      <vt:lpstr>Standards &amp; Regulations</vt:lpstr>
      <vt:lpstr>Preventive Care</vt:lpstr>
      <vt:lpstr>Quiz</vt:lpstr>
      <vt:lpstr>Quiz</vt:lpstr>
      <vt:lpstr>Quiz</vt:lpstr>
      <vt:lpstr>Quiz</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Metals</dc:title>
  <dc:creator>PR1</dc:creator>
  <cp:lastModifiedBy>Beauchamp</cp:lastModifiedBy>
  <cp:revision>68</cp:revision>
  <dcterms:created xsi:type="dcterms:W3CDTF">2015-08-13T16:44:42Z</dcterms:created>
  <dcterms:modified xsi:type="dcterms:W3CDTF">2015-09-10T18:56:55Z</dcterms:modified>
</cp:coreProperties>
</file>